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 id="2147483664" r:id="rId6"/>
  </p:sldMasterIdLst>
  <p:notesMasterIdLst>
    <p:notesMasterId r:id="rId54"/>
  </p:notesMasterIdLst>
  <p:sldIdLst>
    <p:sldId id="259" r:id="rId7"/>
    <p:sldId id="330"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1"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8" r:id="rId52"/>
    <p:sldId id="32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354B42-EF44-7C93-9360-DEC2E10911B1}" name="Amanda Carpenter" initials="AC" userId="S::director@achill-legal.com::dc647c92-b1d8-497d-8a60-e87123fbdda4" providerId="AD"/>
  <p188:author id="{7AF50B93-B0AA-EC34-4386-BCB3F85092CF}" name="Joanna Wright" initials="JW" userId="S::joanna@achill-legal.com::3be9579d-f6bf-4725-84a5-19ae6edb1684" providerId="AD"/>
  <p188:author id="{BA7311E0-5D79-06EC-B50D-3792E89E8461}" name="Beth Palmer" initials="" userId="S::beth@achill-legal.com::eeb03f4e-cdd2-4b2f-8c82-55d7a827de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F3"/>
    <a:srgbClr val="00426E"/>
    <a:srgbClr val="75943F"/>
    <a:srgbClr val="EAF1FD"/>
    <a:srgbClr val="577C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72389-46D3-C04A-97A4-F381523F98B5}" v="1" dt="2026-11-03T09:46:25.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94675"/>
  </p:normalViewPr>
  <p:slideViewPr>
    <p:cSldViewPr snapToGrid="0">
      <p:cViewPr varScale="1">
        <p:scale>
          <a:sx n="119" d="100"/>
          <a:sy n="119" d="100"/>
        </p:scale>
        <p:origin x="7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C1305F-26A0-944E-AEAA-7CAA0B64BA03}" type="datetimeFigureOut">
              <a:rPr lang="en-US" smtClean="0"/>
              <a:t>11/3/26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78E668-AF04-A943-9A04-55CB6F90A4C2}" type="slidenum">
              <a:rPr lang="en-US" smtClean="0"/>
              <a:t>‹#›</a:t>
            </a:fld>
            <a:endParaRPr lang="en-US"/>
          </a:p>
        </p:txBody>
      </p:sp>
    </p:spTree>
    <p:extLst>
      <p:ext uri="{BB962C8B-B14F-4D97-AF65-F5344CB8AC3E}">
        <p14:creationId xmlns:p14="http://schemas.microsoft.com/office/powerpoint/2010/main" val="2068046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678E668-AF04-A943-9A04-55CB6F90A4C2}" type="slidenum">
              <a:rPr lang="en-US" smtClean="0"/>
              <a:t>1</a:t>
            </a:fld>
            <a:endParaRPr lang="en-US"/>
          </a:p>
        </p:txBody>
      </p:sp>
    </p:spTree>
    <p:extLst>
      <p:ext uri="{BB962C8B-B14F-4D97-AF65-F5344CB8AC3E}">
        <p14:creationId xmlns:p14="http://schemas.microsoft.com/office/powerpoint/2010/main" val="4226212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1353E-E1C0-B496-7402-6F82B1451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18174-B3F8-810F-A885-33D18AED7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8496F-61C8-FCE3-2791-6884F4C818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094C7E-D943-3164-5A3A-5F7D7E57D5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78E668-AF04-A943-9A04-55CB6F90A4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92909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h468530d78c3fab94_0_1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h468530d78c3fab94_0_1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br>
              <a:rPr lang="en"/>
            </a:br>
            <a:r>
              <a:rPr lang="en">
                <a:solidFill>
                  <a:schemeClr val="dk1"/>
                </a:solidFill>
              </a:rPr>
              <a:t>The Nature-Intelligent Legal Services series has three parts. A Business Case Guide, the main Toolkit for client assessment and The Legal Advisory and Clause Guide.</a:t>
            </a:r>
            <a:br>
              <a:rPr lang="en">
                <a:solidFill>
                  <a:schemeClr val="dk1"/>
                </a:solidFill>
              </a:rPr>
            </a:br>
            <a:r>
              <a:rPr lang="en">
                <a:solidFill>
                  <a:schemeClr val="dk1"/>
                </a:solidFill>
              </a:rPr>
              <a:t>The series is content heavy, but designed to allow users to jump to different sections, not necessarily reading cover to cover, so please don’t let the amount of information dissuade you from jumping in! </a:t>
            </a:r>
            <a:br>
              <a:rPr lang="en">
                <a:solidFill>
                  <a:schemeClr val="dk1"/>
                </a:solidFill>
              </a:rPr>
            </a:br>
            <a:br>
              <a:rPr lang="en">
                <a:solidFill>
                  <a:schemeClr val="dk1"/>
                </a:solidFill>
              </a:rPr>
            </a:br>
            <a:r>
              <a:rPr lang="en">
                <a:solidFill>
                  <a:schemeClr val="dk1"/>
                </a:solidFill>
              </a:rPr>
              <a:t>We’ll look in more detail at each part of the series, but before we do, why did we create this series?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h468530d78c3fab94_0_1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h468530d78c3fab94_0_1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
                <a:solidFill>
                  <a:schemeClr val="dk1"/>
                </a:solidFill>
              </a:rPr>
              <a:t>Lawyers have always needed commercial and financial awareness to understand their clients' business context. </a:t>
            </a: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Nature literacy is fundamental to that professional competency, but many lawyers see it as niche or overwhelming. It is not yet properly understood in business terms.</a:t>
            </a:r>
            <a:br>
              <a:rPr lang="en">
                <a:solidFill>
                  <a:schemeClr val="dk1"/>
                </a:solidFill>
              </a:rPr>
            </a:br>
            <a:r>
              <a:rPr lang="en">
                <a:solidFill>
                  <a:schemeClr val="dk1"/>
                </a:solidFill>
              </a:rPr>
              <a:t>Clients increasingly expect their advisors to demonstrate governance maturity in areas where they provide counsel. Legal service providers gain credibility through visible commitment to the standards they recommend to clients. Without internal nature governance systems, firms expose themselves to talent attrition and missed revenue opportunities. </a:t>
            </a: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This series translates complex nature frameworks into practical tools, enabling lawyers from any practice area to engage confidently as strategic advisors on nature-related risks within their core work.</a:t>
            </a:r>
            <a:endParaRPr>
              <a:solidFill>
                <a:schemeClr val="dk1"/>
              </a:solidFill>
            </a:endParaRPr>
          </a:p>
          <a:p>
            <a:pPr marL="0" lvl="0" indent="0" algn="l" rtl="0">
              <a:spcBef>
                <a:spcPts val="0"/>
              </a:spcBef>
              <a:spcAft>
                <a:spcPts val="0"/>
              </a:spcAft>
              <a:buNone/>
            </a:pPr>
            <a:r>
              <a:rPr lang="en">
                <a:solidFill>
                  <a:schemeClr val="dk1"/>
                </a:solidFill>
              </a:rPr>
              <a:t>It can be used to maximise opportunity - for example client demand, talent attraction and new revenue and to anticipate and mitigate risk - for example client loss, reputational exposure and avoidable compliance costs.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h468530d78c3fab94_0_1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h468530d78c3fab94_0_1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series is designed so that a range of professionals from different parts of a firm can jump in and use parts of it, either on their own, as teams or working with other parts of the firm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h468530d78c3fab94_0_1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h468530d78c3fab94_0_1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Securing senior leadership commitment requires framing nature as a strategic business issue, not a compliance exercise. </a:t>
            </a:r>
            <a:endParaRPr>
              <a:solidFill>
                <a:schemeClr val="dk1"/>
              </a:solidFill>
            </a:endParaRPr>
          </a:p>
          <a:p>
            <a:pPr marL="0" lvl="0" indent="0" algn="l" rtl="0">
              <a:spcBef>
                <a:spcPts val="0"/>
              </a:spcBef>
              <a:spcAft>
                <a:spcPts val="0"/>
              </a:spcAft>
              <a:buNone/>
            </a:pPr>
            <a:r>
              <a:rPr lang="en">
                <a:solidFill>
                  <a:schemeClr val="dk1"/>
                </a:solidFill>
              </a:rPr>
              <a:t>Most lawyers do not see nature as relevant to their main practice, it is seen as a compliance or environment law niche.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This is why the business case guide precedes the main toolkit. It can be used with colleagues and leadership teams who are not yet persuaded.</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Client nature exposure is part of a law firm’s value chain.</a:t>
            </a:r>
            <a:br>
              <a:rPr lang="en">
                <a:solidFill>
                  <a:schemeClr val="dk1"/>
                </a:solidFill>
              </a:rPr>
            </a:br>
            <a:r>
              <a:rPr lang="en">
                <a:solidFill>
                  <a:schemeClr val="dk1"/>
                </a:solidFill>
              </a:rPr>
              <a:t>No part of the economy is insulated from nature-related financial risks. </a:t>
            </a:r>
            <a:endParaRPr>
              <a:solidFill>
                <a:schemeClr val="dk1"/>
              </a:solidFill>
            </a:endParaRPr>
          </a:p>
          <a:p>
            <a:pPr marL="0" lvl="0" indent="0" algn="l" rtl="0">
              <a:spcBef>
                <a:spcPts val="0"/>
              </a:spcBef>
              <a:spcAft>
                <a:spcPts val="0"/>
              </a:spcAft>
              <a:buNone/>
            </a:pPr>
            <a:r>
              <a:rPr lang="en">
                <a:solidFill>
                  <a:schemeClr val="dk1"/>
                </a:solidFill>
              </a:rPr>
              <a:t>However, where there is risk there is opportunity, and this is what this series focuses on.</a:t>
            </a:r>
            <a:br>
              <a:rPr lang="en">
                <a:solidFill>
                  <a:schemeClr val="dk1"/>
                </a:solidFill>
              </a:rPr>
            </a:b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h468530d78c3fab94_0_1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h468530d78c3fab94_0_1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
                <a:solidFill>
                  <a:schemeClr val="dk1"/>
                </a:solidFill>
              </a:rPr>
              <a:t>The toolkit in part 2 of the series is designed so that parts of it can be adopted by individuals, teams and firms as applicable to their resources, to reduce barriers to entry.</a:t>
            </a: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The introductory section of the toolkit signposts readers to the parts most useful to them.</a:t>
            </a:r>
            <a:br>
              <a:rPr lang="en">
                <a:solidFill>
                  <a:schemeClr val="dk1"/>
                </a:solidFill>
              </a:rPr>
            </a:b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There are three stages: </a:t>
            </a:r>
            <a:br>
              <a:rPr lang="en">
                <a:solidFill>
                  <a:schemeClr val="dk1"/>
                </a:solidFill>
              </a:rPr>
            </a:br>
            <a:r>
              <a:rPr lang="en">
                <a:solidFill>
                  <a:schemeClr val="dk1"/>
                </a:solidFill>
              </a:rPr>
              <a:t>Stage 1: client assessment of sectoral nature exposure and nature governance; </a:t>
            </a: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Stage 2: how to use the stage 1 information for strategic portfolio analysis; and </a:t>
            </a: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Stage 3: Nature value added services, linking to the advisory and clause guide.</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Let’s look a little closer at each stage</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h468530d78c3fab94_0_1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h468530d78c3fab94_0_1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Stage 1a of the toolkit gives lawyers a high level overview of the likely exposure of their client to nature related impacts and dependencies, based on estimated materiality scorings for that sector - ranging from Very low through to very high.</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It is important to note that these sectoral scores are deliberately high-level proxy indicators based on industry-level data. They are not precise assessments of individual client impacts or dependencies.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They are designed to enable quick identification of which clients are potentially exposed to high nature-related risks and opportunities, allowing firms to categorise their client portfolio by estimated proxy nature impacts and dependencies.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The data for the indicators was taken from the Exploring Natural Capital Opportunities, Risks and Exposure database (ENCORE). ENCORE's materiality ratings indicate a typical level of materiality at global level, and this data has been further aggregated to produce approximate ratings. The actual materiality of dependencies and impacts is likely to vary significantly based on the specific context, company and location.</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h468530d78c3fab94_0_12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h468530d78c3fab94_0_1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None/>
            </a:pPr>
            <a:r>
              <a:rPr lang="en">
                <a:solidFill>
                  <a:schemeClr val="dk1"/>
                </a:solidFill>
              </a:rPr>
              <a:t>Stage 1b of the toolkit allows lawyers to categorise where clients are on their nature governance journey - from Pre-alignment, where there's no public disclosure at all, through various stages of disclosure, reporting, target setting and strategy indication, through to Leaders who have full disclosure of nature impacts and dependencies, outcome reporting on targets, transition planning and transparency on lobbying.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This isn't about judging clients, but about understanding where they are so you can support them appropriately and identify where governance gaps might create risk.</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Once you have that client-level picture, Stage 2 zooms out to the full client portfolio.</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h468530d78c3fab94_0_1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h468530d78c3fab94_0_1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
                <a:solidFill>
                  <a:schemeClr val="dk1"/>
                </a:solidFill>
              </a:rPr>
              <a:t>Stage 2 of the toolkit suggests how firms might use the data from Stage 1.</a:t>
            </a:r>
            <a:br>
              <a:rPr lang="en">
                <a:solidFill>
                  <a:schemeClr val="dk1"/>
                </a:solidFill>
              </a:rPr>
            </a:br>
            <a:r>
              <a:rPr lang="en">
                <a:solidFill>
                  <a:schemeClr val="dk1"/>
                </a:solidFill>
              </a:rPr>
              <a:t>This gives you a visual of where your client base sits in terms of their nature impacts and dependencies and how far they have progressed in governing them. Firms can combine this with internal data like revenue percentage. This enables quick analysis of which clients need immediate attention, where opportunities lie, and how your firm's overall risk exposure is distributed.</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h468530d78c3fab94_0_1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h468530d78c3fab94_0_1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
                <a:solidFill>
                  <a:schemeClr val="dk1"/>
                </a:solidFill>
              </a:rPr>
              <a:t>Stage 3 of the toolkit shows firms how to use the client data from Stages 1 and 2 to start meaningful conversations with clients. </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It provides example prompts to help lawyers raise nature topics naturally - whether that's flagging emerging sectoral risks, new regulations, or how directors' duties intersect with nature considerations. </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Clr>
                <a:schemeClr val="dk1"/>
              </a:buClr>
              <a:buSzPts val="1400"/>
              <a:buFont typeface="Arial"/>
              <a:buNone/>
            </a:pPr>
            <a:r>
              <a:rPr lang="en">
                <a:solidFill>
                  <a:schemeClr val="dk1"/>
                </a:solidFill>
              </a:rPr>
              <a:t>It also shows how firms can track Nature Value Add - i.e. the value they deliver to clients when using the Advisory &amp; Clause Guide - recording both revenue impact and client feedback for business development purposes.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h468530d78c3fab94_0_1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h468530d78c3fab94_0_1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
                <a:solidFill>
                  <a:schemeClr val="dk1"/>
                </a:solidFill>
              </a:rPr>
              <a:t>So, turning to the advisory and clause guide, this final part of the series provides a practical guide for lawyers to use their knowledge of a client’s nature-related risk exposure to add value through legal advice. Ideally it will be informed by the data gathered in the toolkit but it can be used as a stand alone guide for firms that haven’t yet implemented the toolkit</a:t>
            </a:r>
            <a:endParaRPr>
              <a:solidFill>
                <a:schemeClr val="dk1"/>
              </a:solidFill>
            </a:endParaRPr>
          </a:p>
          <a:p>
            <a:pPr marL="0" lvl="0" indent="0" algn="l" rtl="0">
              <a:spcBef>
                <a:spcPts val="0"/>
              </a:spcBef>
              <a:spcAft>
                <a:spcPts val="0"/>
              </a:spcAft>
              <a:buClr>
                <a:schemeClr val="dk1"/>
              </a:buClr>
              <a:buSzPts val="1400"/>
              <a:buFont typeface="Arial"/>
              <a:buNone/>
            </a:pPr>
            <a:br>
              <a:rPr lang="en">
                <a:solidFill>
                  <a:schemeClr val="dk1"/>
                </a:solidFill>
              </a:rPr>
            </a:br>
            <a:r>
              <a:rPr lang="en">
                <a:solidFill>
                  <a:schemeClr val="dk1"/>
                </a:solidFill>
              </a:rPr>
              <a:t>This is not an exhaustive guide but aims to demonstrate starting points to inspire lawyers to incorporate nature considerations into corporate governance advice, greenwashing advice and a variety of contractual clauses across sectors, from procurement contracts to financial agreements, construction contracts, employment agreements and more.</a:t>
            </a:r>
            <a:endParaRPr>
              <a:solidFill>
                <a:schemeClr val="dk1"/>
              </a:solidFill>
            </a:endParaRPr>
          </a:p>
          <a:p>
            <a:pPr marL="0" lvl="0" indent="0" algn="l" rtl="0">
              <a:spcBef>
                <a:spcPts val="0"/>
              </a:spcBef>
              <a:spcAft>
                <a:spcPts val="0"/>
              </a:spcAft>
              <a:buClr>
                <a:schemeClr val="dk1"/>
              </a:buClr>
              <a:buSzPts val="14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h468530d78c3fab94_0_1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h468530d78c3fab94_0_1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In terms of clauses, the guide has universal clauses that can be used across a variety of contracts, a series of illustrative case studies to show how contracting solutions can work in practice, inspired by companies’ real TNFD reports. It finishes with a clause library of further clause ideas.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h468530d78c3fab94_0_1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h468530d78c3fab94_0_1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So in summary, the three parts of the series give legal professionals everything they need to move from awareness to action - understanding their clients' nature exposure, identifying where to focus, and knowing how to embed nature considerations into the advice and contracts they're already delivering.</a:t>
            </a:r>
            <a:endParaRPr>
              <a:solidFill>
                <a:schemeClr val="dk1"/>
              </a:solidFill>
            </a:endParaRPr>
          </a:p>
          <a:p>
            <a:pPr marL="0" lvl="0" indent="0" algn="l" rtl="0">
              <a:spcBef>
                <a:spcPts val="0"/>
              </a:spcBef>
              <a:spcAft>
                <a:spcPts val="0"/>
              </a:spcAft>
              <a:buNone/>
            </a:pPr>
            <a:br>
              <a:rPr lang="en">
                <a:solidFill>
                  <a:schemeClr val="dk1"/>
                </a:solidFill>
              </a:rPr>
            </a:br>
            <a:r>
              <a:rPr lang="en">
                <a:solidFill>
                  <a:schemeClr val="dk1"/>
                </a:solidFill>
              </a:rPr>
              <a:t>However, the series is ambitious and we recognise there are barriers to entry. It would be great to hear from you what you think the barriers are, so please use the poll to share your thoughts..</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walks one live market signal, the August 2026 spike in corporate mentions of El Nino, through the Toolkit's Stage 1a, Stage 1b, Annex 4, Stage 2a and Stage 2b. Each Toolkit extract is followed by its application to a fictional firm.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Nino is a climate event, but the losses run through nature dependencies: water availability, crop productivity, flood protection. Those are the ecosystem services the Toolkit's dependency indicators measure. An earnings-call spike is a moment when clients name the exposure themselves, in front of investors.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limits are why the signal is an added column on the Toolkit dashboard and not a replacement for it. The Toolkit's sector scores and governance stages remain the base; the signal helps with timing and with testing the proxy.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8772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Reuters data skews to Asia-Pacific and Latin America, with India prominent. The EY analysis shows why that is still a European and African story: the exposure travels through commodities, river and canal logistics, energy and minerals. EY also reports a 10.7% year-on-year fall in EU grain maize, a 26% forecast drop in Australian wheat and Indian export restrictions on sugar and rice. Each channel is a nature dependency: water flow, rainfall, soil productivity. EY's three questions for leadership: which strategy assumptions depend on stable commodity prices; where do diversified operations depend on the same regions, infrastructure and commodities; and where would disruption hit first, revenue, margin or balance sheet.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from interviews with companies applying the SBTN framework, including Arla Foods, GSK, H&amp;M Group, Holcim, John Lewis Partnership, Kering, Kirin Holdings, KLS Pureprint, Musholm, Orkla Foods Sverige, Orsted, Seatopia, Talawakelle Tea Estates and Tata Motors. Companies described science-based targets for nature as a practical way to bring clarity and rigour to a complex issue: better decisions, stronger credibility, more resilience. For the breakout these six areas are the client's language for why to act; each one is also a legal workstream, from supply contracts to claims substantiation to board governance.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8915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one of the 22,165 disclosing companies reported on climate change. Only 9,935 (about 45%) reported on biodiversity and 9,922 (about 45%) on water security; plastics 4,262 (about 19%) and forests 3,828 (about 17%). The gap between climate and nature reporting is the perception gap the Business Case Guide describes, and it is where an El Nino conversation can start: the client already reports climate risk, and water is the next step. The country figures are as supplied; the selection of countries is from the source document.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CEDA3-CD87-4ECD-E1D5-7373DA0C1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40781-B3B4-BA7E-ED86-EAEF213FA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EEA85-1BEA-D084-2B5A-8D211B3FD139}"/>
              </a:ext>
            </a:extLst>
          </p:cNvPr>
          <p:cNvSpPr>
            <a:spLocks noGrp="1"/>
          </p:cNvSpPr>
          <p:nvPr>
            <p:ph type="body" idx="1"/>
          </p:nvPr>
        </p:nvSpPr>
        <p:spPr/>
        <p:txBody>
          <a:bodyPr/>
          <a:lstStyle/>
          <a:p>
            <a:r>
              <a:rPr lang="en-US" dirty="0"/>
              <a:t>Each country shows two bars on the same 0 to 100% scale: the share of domestic value highly exposed to nature loss and the share of imported value highly exposed. Italy is the most exposed (score 56, 61% of domestic value) yet has the second-fewest CDP disclosures of the four (682). Germany's imported exposure, 36% or EUR 226bn, is the standout supply chain figure, relevant to Group 2's clients. Totals of value highly exposed: Germany EUR 2.1tn, France EUR 1.3tn, UK EUR 1.2tn, Italy EUR 1.1tn. Exposure is the share of a country's or industry's output that is highly dependent on nature. ENCORE uses 163 EXIOBASE3 subsectors grouped into 23 sectors and the 25 ecosystem services of the UN SEEA Ecosystem Accounting system, and separates domestic production from imported value added. The exposure score is shown as published; the source does not state its scale. Link to breakout question 1: country profiles are a ready-made, geography-first starting point for a portfolio review. Brazil (1,251 CDP disclosures) was not supplied.</a:t>
            </a:r>
          </a:p>
        </p:txBody>
      </p:sp>
      <p:sp>
        <p:nvSpPr>
          <p:cNvPr id="4" name="Slide Number Placeholder 3">
            <a:extLst>
              <a:ext uri="{FF2B5EF4-FFF2-40B4-BE49-F238E27FC236}">
                <a16:creationId xmlns:a16="http://schemas.microsoft.com/office/drawing/2014/main" id="{018985E0-41D7-F7FF-8C78-55BFAE2E2C0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0050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five steps appears twice in this deck: first as the Toolkit sets it out, then as Meridian applies it. Meridian, its clients, their governance stages and revenue shares are invented, in line with the Toolkit's own illustrative examples. The best friend network matters for the breakout: Nairobi sits close to Kilele (D); Malaysia is a major palm oil producer, a cost driver for Hearthway (E); Buenos Aires gives Cordillera (A) a partner in its main market, Argentina, while its Colombian operations raise the question of how a best friend firm supports a client in a neighbouring jurisdiction.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Manufacturing (8,613) and services (5,940) dominate. Retail (1,247), food, beverage and agriculture (1,018) and apparel (384) are far smaller, although these are the sectors where the Toolkit's dependency scores and the El Nino signal are highest. The shortest bars may render slightly longer than scale so their labels fit. Counts are disclosures, not companies, and the source does not give totals per sector, so these are not disclosure rates.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3959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report does not cover finance, so Kilele (D) is not mapped here; its exposure comes through the borrowers in the first column. The textiles and retail panel names product claims and brand trust, which links to greenwashing advice in Part 1A of the Clause Guide.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755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011BF-6705-3F30-53A9-D5AF8BAE1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3C1F6-DDF6-FCB8-9CA2-2B6E2C543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3C04D6-F90F-49BE-731E-453AA001DF27}"/>
              </a:ext>
            </a:extLst>
          </p:cNvPr>
          <p:cNvSpPr>
            <a:spLocks noGrp="1"/>
          </p:cNvSpPr>
          <p:nvPr>
            <p:ph type="body" idx="1"/>
          </p:nvPr>
        </p:nvSpPr>
        <p:spPr/>
        <p:txBody>
          <a:bodyPr/>
          <a:lstStyle/>
          <a:p>
            <a:r>
              <a:rPr lang="en-US" dirty="0"/>
              <a:t>Profiles are prepared once a jurisdiction has finalised its approach: it has announced or finalised a decision on adopting or otherwise using ISSB Standards, or introduced other sustainability-related disclosure requirements. IFRS S2 is climate-focused; the relevance here is that clients in these markets are building the reporting systems that nature disclosure will extend, which makes water and El Nino a natural next conversation. African jurisdictions on the list: Ghana, Kenya, Nigeria, Rwanda, Tanzania, Zambia, Zimbabwe. The list does not include the UK or EU member states, which follow their own regimes; it should not be read as saying those markets have no reporting requirements.</a:t>
            </a:r>
          </a:p>
        </p:txBody>
      </p:sp>
      <p:sp>
        <p:nvSpPr>
          <p:cNvPr id="4" name="Slide Number Placeholder 3">
            <a:extLst>
              <a:ext uri="{FF2B5EF4-FFF2-40B4-BE49-F238E27FC236}">
                <a16:creationId xmlns:a16="http://schemas.microsoft.com/office/drawing/2014/main" id="{2A56E368-088E-AEF1-C50F-1FEB32AEA53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2122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are the nature impact score, columns the nature dependency score, both from the Toolkit's Stage 1a screening tool; shading is darker where the two scores together are higher. Discussion points: five sectors are very high on both, all of them food and farming, which is where the El Nino signal is loudest. Legal and accounting, the room's own sector, sits at medium impact and high dependency, next to financial services. Most professional and digital services sit bottom right. Wholesale and retail scores very low on dependency, yet Hearthway (E) flagged El Nino through its input costs: the proxy can understate exposure that runs through supply chains. Case clients: Cordillera (A) arable, Threadwell (B) textiles, Kilele (D) financial, Hearthway (E) wholesale and retail.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Priority weighs four things together: sector scores, governance stage, revenue share and whether the client has itself named the risk. Threadwell (B) is high priority despite a modest revenue share because it is exposed, has no governance and has said nothing.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client the market signal alone would have missed is Threadwell (B): exposed on sector scores and silent in its disclosures. The signal column in turn caught Hearthway (E), which the sector proxy would have ranked low. The Toolkit is explicit that sector scores are a proxy and that actual materiality varies by company and location.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groups of about 18. The lead keeps the discussion to the three questions and the co-lead keeps time. Group 1 covers the producer and lender end of the supply chain, where El Nino hits first; Group 2 covers the European buyers whose costs and supply it reaches later. Question 1 prompt: a sector start uses the Stage 1a scores and heat map and needs no client research; a geography start follows the El Nino forecast regions and catches clients whose sector score understates exposure, but needs to know where clients and their suppliers operate. Many firms will do both: sector to rank, geography to time the approach. Group 1 spans Latin America and East Africa, so geography may matter more there; Group 2's exposure runs through supply chains, which favours a sector start. Prompts if needed: Cordillera has already raised El Nino with investors, so the entry is its own words; Kilele publishes nothing, so the entry is sector and location exposure and the risk to its loan book. Threadwell says nothing and has high dependency through suppliers; Hearthway flagged cocoa and palm oil costs. Good first offers include a contract review for weather-linked risk allocation, a board briefing, or supplier water and deforestation terms. Room 1 prompt: El Nino typically means heavier rain in Argentina's Pampas and drought in Colombia. The presenter and moderator stay out of the groups to keep time and visit each one.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Toolkit describes a modular approach: getting started (read the business case, train lawyers on the Clause Guide), Basic (lawyers add nature considerations in services; onboarding adds Stage 1a scores), Intermediate (onboarding adds Stage 1b governance categories, which needs more research capability) and Advanced (systematic Stage 2 portfolio analysis, resource allocation, and documenting client successes, which needs dedicated business development resources and senior leadership commitment). A small firm can stay on the first pathway indefinitely; the point is to use meetings and documents the firm already has, not to create a new committee. Firms can also tell clients about the approach in their engagement terms or privacy policy.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after this slide is reference material: the case detail (sector scores, decision tree, governance results, revenue split), further data (SBTN business case, CDP by industry, ISSB jurisdictions), the full screening tool, ENCORE, the Toolkit's own examples, business development, limits, non-reporting clients and the three implementation slides.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Meridian picked these four because their sectors connect most directly to the channels in the EY analysis: crops, credit and commodity prices, across Europe, the UK, Africa and Latin America. El Niño typically brings heavier rain to Argentina's Pampas and drought to Colombia, so Cordillera (A) carries risk and opportunity in one business. In practice a firm would score every client at onboarding and then filter.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wording from Annex 4. Q1: Does the client have any public nature-related disclosures or targets (aside from climate-only commitments)? Q2: Has the client received a CDP score for disclosures in either biodiversity, forests, or water? Q3a (for non-CDP clients) and Q3b (for CDP reporting clients): Does the client have either TNFD-aligned disclosures using the financial materiality approach, or SBTN validated science-based targets for nature? Q4a: Does the client publish impact materiality disclosures (either TNFD aligned impact materiality disclosures or a GRI biodiversity report)? Q4b: Does the client have SBTN validated science-based targets for nature? Q5a: Does the client provide annual progress disclosure against their science-based targets? Q5b: Does the client have a nature transition plan (including rights-based approach)? Q6a: Does the client publish nature policy disclosures (covering lobbying activities, policy positions, and trade association alignment with nature goals)? Q6b: Does the client provide regular nature transition plan progress disclosures and updates with increasing ambition?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 at" column is the first question each client fails. That question is also the natural next step to raise with the client, and Annex 3 gives the legal rationale for moving to 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Arithmetic. Governance: Pre-alignment is Threadwell (B) and Hearthway (E) (6 + 8 = 14), Starter is Kilele (D) (12), Foundation is Cordillera (A) (9). Dependency: VH is Cordillera (9), H is Threadwell and Kilele (6 + 12 = 18), VL is Hearthway (8). Impact: VH is Cordillera (9), M is Threadwell, Kilele and Hearthway (6 + 12 + 8 = 26). Each totals 35. The Toolkit uses pie charts; bars are used here so the three splits can be compared directly.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Toolkit describes this as a sector-based screening tool for client onboarding and matter opening teams. It deliberately starts at a high level. The scores are a proxy: no client-specific research is needed, and actual materiality varies by company and location.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activity names are shortened to fit: "Management consultancy activities, other professional service activities" and "Publishing, broadcasting, and content production and distribution activities". For which specific impacts or dependencies drive a score, for example water services or climate change, see Annex 2 of the Toolkit.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ENCORE classifies activities using the UN's ISIC industry classification and aligns with the UN System of Environmental-Economic Accounting. The 2024 upgrade expanded it from 92 production processes to 271 economic activities, allowing analysis of specific crops such as rice or sugar cane. The Toolkit groups ENCORE's ecosystem services into five dependency categories and its pressures into five impact categories (Annex 2), with weightings applied to reflect value chain concentration. Sustainability teams at larger firms may already use ENCORE for the firm's own reporting; the same people can run the deeper look-up for a priority client.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1b places the client on its nature-positive journey. The Toolkit notes the data gathering can be time consuming, and that firms may choose to use AI or, in future, a third-party database of company nature governance. Annex 3 adds for each category the criteria, notes and the legal rationale for moving to the next step.</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Summarised from the "Information sources for decision tree questions" page of Annex 4. Everything on this list is public, which is why Meridian could run the tree in two weeks without contacting clients.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Toolkit's own illustrative dashboard. Stage 2 is for sustainability, client strategy, leadership and business development teams. Its purpose is to turn Stage 1 client data into strategic intelligence.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2b gives the firm-wide view: current market position and growth potential in the nature economy. It feeds strategic planning, resource allocation and competitive positioning. The Toolkit's fictional examples are three pie charts: portfolio by nature governance, by nature dependencies and by nature impacts.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 client has raised the risk on an earnings call, quote it back: the conversation starts from their disclosure, not the firm's agenda. The Reuters reporting also notes rising capital expenditure and companies expecting to gain, which points to project, financing and procurement work as well as risk advice. Clause wording for each offer is in the Nature-Intelligent Legal Advisory and Clause Guide.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Likely the common case for private and mid-market clients, and for many clients in African markets. The category measures public disclosure, not actual practice, so a private company with good water management and a listed company ignoring the issue would otherwise look the same. Do not fill the gap from matter files without a risk and compliance decision: the Toolkit's confidentiality position rests on using public information. Asking the client is a departure from the Toolkit's public-information method, but it is also the Stage 3 conversation starting early. The opening line shifts from "you have named this risk" to "your sector and location are exposed, and your lenders and buyers will start asking". The adaptations on this slide are suggestions for this case study, not Toolkit text.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Toolkit assigns Stage 1 to client onboarding teams, Stage 2 to sustainability, client strategy, leadership and business development teams, and Stage 3 to lawyers working with business development. It asks the management team to decide on adoption and risk and compliance to consider the firm's risk profile. For a first review of 20 clients, expect the governance research to take most of the time. Before a full rollout, the Toolkit suggests piloting with one team or practice area.</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format: 60 to 90 minutes with partners, business development and sustainability leads, with the Stage 1a screening tool open alongside.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 BY-SA 4.0 requires attribution and that adapted material is shared under the same licence. If this deck is distributed, it should carry the same licence for the adapted Toolkit content.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B838-4E1E-FEA5-1F42-69FC367454D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6285305-6E99-6014-3203-D8E8BD208A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E14D231-9B21-106E-417D-4A9C2A03B946}"/>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5" name="Footer Placeholder 4">
            <a:extLst>
              <a:ext uri="{FF2B5EF4-FFF2-40B4-BE49-F238E27FC236}">
                <a16:creationId xmlns:a16="http://schemas.microsoft.com/office/drawing/2014/main" id="{9BB2C829-BDB1-8446-DCCA-A88AB574C1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4CDB1-2964-4800-98BC-381EBA985CE2}"/>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1138614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2177C-25EE-5F15-BC68-9D8299246EE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70C3EB5-9CCD-265B-69F4-342C10ABF0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1CD34B-D877-D97E-9C0F-0B786BA93FC1}"/>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5" name="Footer Placeholder 4">
            <a:extLst>
              <a:ext uri="{FF2B5EF4-FFF2-40B4-BE49-F238E27FC236}">
                <a16:creationId xmlns:a16="http://schemas.microsoft.com/office/drawing/2014/main" id="{74B21515-0269-3C41-1692-B4BE4CA9E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CC0C7-3970-439B-D056-C6A6E50F78E6}"/>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2238974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9920F-5F8C-3755-AFAE-75A231F609A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60D2E18-DD07-26BF-B745-26D601305F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2A49CD3-BE2F-742D-0238-9985FA81C530}"/>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5" name="Footer Placeholder 4">
            <a:extLst>
              <a:ext uri="{FF2B5EF4-FFF2-40B4-BE49-F238E27FC236}">
                <a16:creationId xmlns:a16="http://schemas.microsoft.com/office/drawing/2014/main" id="{99C2590F-4D7E-098C-9007-AB436DE4DF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0DB936-2C43-0540-C712-5E6091D22BD7}"/>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2791049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BC709-FC3E-15AE-6939-03E6029B60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6F6811D-B3D1-9CF5-6914-D239CD46399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F477D3D-4A32-41D9-E3D7-E2010CF2448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E54D6DC-5853-85CD-757F-982E18C239EC}"/>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6" name="Footer Placeholder 5">
            <a:extLst>
              <a:ext uri="{FF2B5EF4-FFF2-40B4-BE49-F238E27FC236}">
                <a16:creationId xmlns:a16="http://schemas.microsoft.com/office/drawing/2014/main" id="{3A2D47FF-7AA3-DC00-3F3F-CCA46C1C60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A5C588-893C-AEE5-C4C9-55FD77A46027}"/>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3905923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52636-8309-185D-19FD-66FA02BE462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A41CDC7-4840-4C1A-05F3-7F4849F9AB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84DB42-4B9E-EE53-5AA4-BA035FFE6D7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0741417-9D6E-6C04-BE60-7D3D2320E8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6704FC1-4FD2-6DF5-4BCC-5C62A732F66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406DCCE-FB7B-91BC-0A78-6547C90CD25F}"/>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8" name="Footer Placeholder 7">
            <a:extLst>
              <a:ext uri="{FF2B5EF4-FFF2-40B4-BE49-F238E27FC236}">
                <a16:creationId xmlns:a16="http://schemas.microsoft.com/office/drawing/2014/main" id="{DD8DAAC0-312B-9A72-AA9A-008B30B8DC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A16801-C397-2D88-E072-6255226AB96D}"/>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10988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162B3-DD37-FB8C-224A-8F4B1204286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10ED165-8749-8AA4-ED06-7AA1E34C053A}"/>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4" name="Footer Placeholder 3">
            <a:extLst>
              <a:ext uri="{FF2B5EF4-FFF2-40B4-BE49-F238E27FC236}">
                <a16:creationId xmlns:a16="http://schemas.microsoft.com/office/drawing/2014/main" id="{44DF2940-105B-050D-3BF8-D5F031FE6B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35802A-CB40-361D-E55F-4B0DE45EF5DF}"/>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2397626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BD5BA4-C58E-DE22-7F2B-3DE7005CBFFE}"/>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3" name="Footer Placeholder 2">
            <a:extLst>
              <a:ext uri="{FF2B5EF4-FFF2-40B4-BE49-F238E27FC236}">
                <a16:creationId xmlns:a16="http://schemas.microsoft.com/office/drawing/2014/main" id="{252DFFFB-C90F-FD5E-A167-28CA30907E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6A1034-7509-519D-EA8C-59833C7B4563}"/>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260895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BC7BA-6173-FEBB-33CD-B2B40209A54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0C95F96-FD55-2682-3CB5-E73D6FBCB9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D4E6A9A-7E89-D9C4-C9A9-153798CBB0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AA9F262-A4B9-15E4-5B52-777DCE61FE72}"/>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6" name="Footer Placeholder 5">
            <a:extLst>
              <a:ext uri="{FF2B5EF4-FFF2-40B4-BE49-F238E27FC236}">
                <a16:creationId xmlns:a16="http://schemas.microsoft.com/office/drawing/2014/main" id="{27C34DF0-3095-CD35-1D80-5550CD0D8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4E8E02-B0E7-ECE5-D02A-00F0E2C8BD20}"/>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2149304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02F8-ADAB-2146-8BDA-3F646A8FE1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9A0DD5-6408-AF4B-310D-C97AF31A47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2B64DBDA-F73E-16F1-7049-996381228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AEEC227-AE6C-85A1-67C9-A2D2CE844901}"/>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6" name="Footer Placeholder 5">
            <a:extLst>
              <a:ext uri="{FF2B5EF4-FFF2-40B4-BE49-F238E27FC236}">
                <a16:creationId xmlns:a16="http://schemas.microsoft.com/office/drawing/2014/main" id="{9EF86131-37E5-4D30-08A0-A6DCE58178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6D771D-F9F9-8A1F-D996-5E4B848C8430}"/>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2027028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5F0E0-AD8A-D8AD-8DA4-04F63FE8E40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BE555C-9EB8-7E94-0B70-07CA4616B2F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3143C8-52DF-2191-2D23-1A2A31469447}"/>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5" name="Footer Placeholder 4">
            <a:extLst>
              <a:ext uri="{FF2B5EF4-FFF2-40B4-BE49-F238E27FC236}">
                <a16:creationId xmlns:a16="http://schemas.microsoft.com/office/drawing/2014/main" id="{D1066FFE-4168-D7B4-94F3-ABDAE9985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3A920-2234-C46D-E084-2898746C01BB}"/>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3629901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16AD27-1CF0-6E7A-FAF3-DE2137942A7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99692A2-7592-4F7A-CC62-1D6EBEB094D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567FA9-370C-B72B-2631-DD4C4EFD16DE}"/>
              </a:ext>
            </a:extLst>
          </p:cNvPr>
          <p:cNvSpPr>
            <a:spLocks noGrp="1"/>
          </p:cNvSpPr>
          <p:nvPr>
            <p:ph type="dt" sz="half" idx="10"/>
          </p:nvPr>
        </p:nvSpPr>
        <p:spPr/>
        <p:txBody>
          <a:bodyPr/>
          <a:lstStyle/>
          <a:p>
            <a:fld id="{D85B5C9D-9D24-814C-902B-17B471BDEF91}" type="datetimeFigureOut">
              <a:rPr lang="en-US" smtClean="0"/>
              <a:t>11/3/26</a:t>
            </a:fld>
            <a:endParaRPr lang="en-US"/>
          </a:p>
        </p:txBody>
      </p:sp>
      <p:sp>
        <p:nvSpPr>
          <p:cNvPr id="5" name="Footer Placeholder 4">
            <a:extLst>
              <a:ext uri="{FF2B5EF4-FFF2-40B4-BE49-F238E27FC236}">
                <a16:creationId xmlns:a16="http://schemas.microsoft.com/office/drawing/2014/main" id="{270162B9-E05A-5229-B50F-BE8C3D2BE6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684E1F-815B-D6D7-A70D-B75C40967658}"/>
              </a:ext>
            </a:extLst>
          </p:cNvPr>
          <p:cNvSpPr>
            <a:spLocks noGrp="1"/>
          </p:cNvSpPr>
          <p:nvPr>
            <p:ph type="sldNum" sz="quarter" idx="12"/>
          </p:nvPr>
        </p:nvSpPr>
        <p:spPr/>
        <p:txBody>
          <a:bodyPr/>
          <a:lstStyle/>
          <a:p>
            <a:fld id="{23A1356B-D1CE-1742-B2F3-C3A875C11712}" type="slidenum">
              <a:rPr lang="en-US" smtClean="0"/>
              <a:t>‹#›</a:t>
            </a:fld>
            <a:endParaRPr lang="en-US"/>
          </a:p>
        </p:txBody>
      </p:sp>
    </p:spTree>
    <p:extLst>
      <p:ext uri="{BB962C8B-B14F-4D97-AF65-F5344CB8AC3E}">
        <p14:creationId xmlns:p14="http://schemas.microsoft.com/office/powerpoint/2010/main" val="134307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66758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body">
    <p:bg>
      <p:bgPr>
        <a:solidFill>
          <a:srgbClr val="F7F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0F1E35"/>
                </a:solidFill>
                <a:latin typeface="Georgia" pitchFamily="34" charset="0"/>
                <a:ea typeface="Georgia" pitchFamily="34" charset="-122"/>
                <a:cs typeface="Georgia"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812800" y="1798241"/>
            <a:ext cx="10566400" cy="4246959"/>
          </a:xfrm>
          <a:prstGeom prst="rect">
            <a:avLst/>
          </a:prstGeom>
          <a:noFill/>
          <a:ln/>
        </p:spPr>
        <p:txBody>
          <a:bodyPr wrap="square" lIns="0" tIns="0" rIns="0" bIns="0" rtlCol="0" anchor="t"/>
          <a:lstStyle>
            <a:lvl1pPr marL="0" indent="0" algn="l">
              <a:lnSpc>
                <a:spcPct val="140000"/>
              </a:lnSpc>
              <a:buNone/>
              <a:defRPr lang="en-US" sz="1600" dirty="0">
                <a:solidFill>
                  <a:srgbClr val="0F1E35"/>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2518261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092C96-2E60-37AA-37C1-8CD1D146D9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16C541F-ECEE-58DF-9B20-42708F9D38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77D7A73-93AB-1C75-7696-AF43A98747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Segoe UI" panose="020B0502040204020203" pitchFamily="34" charset="0"/>
              </a:defRPr>
            </a:lvl1pPr>
          </a:lstStyle>
          <a:p>
            <a:fld id="{D85B5C9D-9D24-814C-902B-17B471BDEF91}" type="datetimeFigureOut">
              <a:rPr lang="en-US" smtClean="0"/>
              <a:pPr/>
              <a:t>11/3/26</a:t>
            </a:fld>
            <a:endParaRPr lang="en-US"/>
          </a:p>
        </p:txBody>
      </p:sp>
      <p:sp>
        <p:nvSpPr>
          <p:cNvPr id="5" name="Footer Placeholder 4">
            <a:extLst>
              <a:ext uri="{FF2B5EF4-FFF2-40B4-BE49-F238E27FC236}">
                <a16:creationId xmlns:a16="http://schemas.microsoft.com/office/drawing/2014/main" id="{5B17A0F4-E533-1A9A-DB35-03ECE7400B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Segoe UI" panose="020B0502040204020203" pitchFamily="34" charset="0"/>
              </a:defRPr>
            </a:lvl1pPr>
          </a:lstStyle>
          <a:p>
            <a:endParaRPr lang="en-US"/>
          </a:p>
        </p:txBody>
      </p:sp>
      <p:sp>
        <p:nvSpPr>
          <p:cNvPr id="6" name="Slide Number Placeholder 5">
            <a:extLst>
              <a:ext uri="{FF2B5EF4-FFF2-40B4-BE49-F238E27FC236}">
                <a16:creationId xmlns:a16="http://schemas.microsoft.com/office/drawing/2014/main" id="{0D512AC6-7D61-4E8A-5A5B-AC65B101C9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Segoe UI" panose="020B0502040204020203" pitchFamily="34" charset="0"/>
              </a:defRPr>
            </a:lvl1pPr>
          </a:lstStyle>
          <a:p>
            <a:fld id="{23A1356B-D1CE-1742-B2F3-C3A875C11712}" type="slidenum">
              <a:rPr lang="en-US" smtClean="0"/>
              <a:pPr/>
              <a:t>‹#›</a:t>
            </a:fld>
            <a:endParaRPr lang="en-US"/>
          </a:p>
        </p:txBody>
      </p:sp>
    </p:spTree>
    <p:extLst>
      <p:ext uri="{BB962C8B-B14F-4D97-AF65-F5344CB8AC3E}">
        <p14:creationId xmlns:p14="http://schemas.microsoft.com/office/powerpoint/2010/main" val="4210583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Segoe UI"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63632395"/>
      </p:ext>
    </p:extLst>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0F1E35"/>
                </a:solidFill>
                <a:latin typeface="Georgia" pitchFamily="34" charset="0"/>
                <a:ea typeface="Georgia" pitchFamily="34" charset="-122"/>
                <a:cs typeface="Georgia"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812800" y="1798241"/>
            <a:ext cx="10566400" cy="4246959"/>
          </a:xfrm>
          <a:prstGeom prst="rect">
            <a:avLst/>
          </a:prstGeom>
          <a:noFill/>
          <a:ln/>
        </p:spPr>
        <p:txBody>
          <a:bodyPr wrap="square" lIns="0" tIns="0" rIns="0" bIns="0" rtlCol="0" anchor="t"/>
          <a:lstStyle>
            <a:lvl1pPr marL="0" indent="0" algn="l">
              <a:lnSpc>
                <a:spcPct val="140000"/>
              </a:lnSpc>
              <a:buNone/>
              <a:defRPr lang="en-US" sz="1600" dirty="0">
                <a:solidFill>
                  <a:srgbClr val="0F1E35"/>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3535131172"/>
      </p:ext>
    </p:extLst>
  </p:cSld>
  <p:clrMap bg1="lt1" tx1="dk1" bg2="lt2" tx2="dk2" accent1="accent1" accent2="accent2" accent3="accent3" accent4="accent4" accent5="accent5" accent6="accent6" hlink="hlink" folHlink="folHlink"/>
  <p:sldLayoutIdLst>
    <p:sldLayoutId id="2147483665"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hyperlink" Target="https://tnfd.global/" TargetMode="External"/><Relationship Id="rId4" Type="http://schemas.openxmlformats.org/officeDocument/2006/relationships/hyperlink" Target="https://www.cdp.net/e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hyperlink" Target="https://nordsip.com/2024/07/02/major-upgrade-to-encore-tool/" TargetMode="External"/><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hyperlink" Target="https://www.ey.com/en_nl/insights/resilience/what-a-record-el-nino-could-potentially-mean-for-european-businesses" TargetMode="External"/><Relationship Id="rId4" Type="http://schemas.openxmlformats.org/officeDocument/2006/relationships/hyperlink" Target="https://www.reuters.com/legal/litigation/corporate-concern-over-el-nino-hits-multi-year-high-2026-08-1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9F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FF36C5-580B-F262-4972-D0709A5DC631}"/>
              </a:ext>
            </a:extLst>
          </p:cNvPr>
          <p:cNvSpPr>
            <a:spLocks noGrp="1"/>
          </p:cNvSpPr>
          <p:nvPr>
            <p:ph type="ctrTitle"/>
          </p:nvPr>
        </p:nvSpPr>
        <p:spPr>
          <a:xfrm>
            <a:off x="1164131" y="4030251"/>
            <a:ext cx="9863735" cy="2387600"/>
          </a:xfrm>
        </p:spPr>
        <p:txBody>
          <a:bodyPr>
            <a:noAutofit/>
          </a:bodyPr>
          <a:lstStyle/>
          <a:p>
            <a:pPr>
              <a:lnSpc>
                <a:spcPct val="100000"/>
              </a:lnSpc>
            </a:pPr>
            <a:br>
              <a:rPr lang="en-GB" sz="4400">
                <a:latin typeface="Segoe UI"/>
                <a:cs typeface="Microsoft Sans Serif" panose="020B0604020202020204" pitchFamily="34" charset="0"/>
              </a:rPr>
            </a:br>
            <a:r>
              <a:rPr lang="en-GB" sz="4400" b="1">
                <a:solidFill>
                  <a:schemeClr val="accent1"/>
                </a:solidFill>
                <a:latin typeface="Segoe UI"/>
                <a:cs typeface="Microsoft Sans Serif"/>
              </a:rPr>
              <a:t>Nature-Intelligent Legal Services: </a:t>
            </a:r>
            <a:br>
              <a:rPr lang="en-GB" sz="4400" b="1">
                <a:solidFill>
                  <a:schemeClr val="accent1"/>
                </a:solidFill>
                <a:latin typeface="Segoe UI"/>
                <a:cs typeface="Microsoft Sans Serif"/>
              </a:rPr>
            </a:br>
            <a:r>
              <a:rPr lang="en-GB" sz="4400">
                <a:solidFill>
                  <a:schemeClr val="accent1"/>
                </a:solidFill>
                <a:latin typeface="Segoe UI"/>
                <a:cs typeface="Microsoft Sans Serif"/>
              </a:rPr>
              <a:t>The IBA Series in Action</a:t>
            </a:r>
            <a:br>
              <a:rPr lang="en-GB" sz="4400">
                <a:solidFill>
                  <a:schemeClr val="accent1"/>
                </a:solidFill>
                <a:latin typeface="Segoe UI"/>
                <a:cs typeface="Microsoft Sans Serif"/>
              </a:rPr>
            </a:br>
            <a:br>
              <a:rPr lang="en-GB" sz="4400">
                <a:latin typeface="Segoe UI"/>
                <a:cs typeface="Microsoft Sans Serif" panose="020B0604020202020204" pitchFamily="34" charset="0"/>
              </a:rPr>
            </a:br>
            <a:br>
              <a:rPr lang="en-GB" sz="4400">
                <a:latin typeface="Segoe UI"/>
                <a:cs typeface="Microsoft Sans Serif"/>
              </a:rPr>
            </a:br>
            <a:br>
              <a:rPr lang="en-GB" sz="2400">
                <a:solidFill>
                  <a:schemeClr val="accent1"/>
                </a:solidFill>
                <a:latin typeface="Segoe UI"/>
                <a:cs typeface="Microsoft Sans Serif"/>
              </a:rPr>
            </a:br>
            <a:br>
              <a:rPr lang="en-US" sz="4400">
                <a:latin typeface="Segoe UI"/>
                <a:cs typeface="Microsoft Sans Serif" panose="020B0604020202020204" pitchFamily="34" charset="0"/>
              </a:rPr>
            </a:br>
            <a:br>
              <a:rPr lang="en-US" sz="4400">
                <a:latin typeface="Segoe UI"/>
                <a:cs typeface="Microsoft Sans Serif" panose="020B0604020202020204" pitchFamily="34" charset="0"/>
              </a:rPr>
            </a:br>
            <a:endParaRPr lang="en-US" sz="4400">
              <a:solidFill>
                <a:schemeClr val="accent1"/>
              </a:solidFill>
              <a:latin typeface="Segoe UI"/>
              <a:cs typeface="Microsoft Sans Serif" panose="020B0604020202020204" pitchFamily="34" charset="0"/>
            </a:endParaRPr>
          </a:p>
        </p:txBody>
      </p:sp>
      <p:sp>
        <p:nvSpPr>
          <p:cNvPr id="5" name="Rectangle 4">
            <a:extLst>
              <a:ext uri="{FF2B5EF4-FFF2-40B4-BE49-F238E27FC236}">
                <a16:creationId xmlns:a16="http://schemas.microsoft.com/office/drawing/2014/main" id="{525DCD5D-403A-ACAE-C55A-81104F290B09}"/>
              </a:ext>
            </a:extLst>
          </p:cNvPr>
          <p:cNvSpPr/>
          <p:nvPr/>
        </p:nvSpPr>
        <p:spPr>
          <a:xfrm>
            <a:off x="-144887" y="0"/>
            <a:ext cx="469200" cy="68773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sp>
        <p:nvSpPr>
          <p:cNvPr id="9" name="TextBox 8">
            <a:extLst>
              <a:ext uri="{FF2B5EF4-FFF2-40B4-BE49-F238E27FC236}">
                <a16:creationId xmlns:a16="http://schemas.microsoft.com/office/drawing/2014/main" id="{C0FD7616-92AB-69B4-EAA6-87174CAE75A8}"/>
              </a:ext>
            </a:extLst>
          </p:cNvPr>
          <p:cNvSpPr txBox="1"/>
          <p:nvPr/>
        </p:nvSpPr>
        <p:spPr>
          <a:xfrm>
            <a:off x="9509512" y="6187019"/>
            <a:ext cx="2945540" cy="461665"/>
          </a:xfrm>
          <a:prstGeom prst="rect">
            <a:avLst/>
          </a:prstGeom>
          <a:noFill/>
        </p:spPr>
        <p:txBody>
          <a:bodyPr wrap="square" lIns="91440" tIns="45720" rIns="91440" bIns="45720" rtlCol="0" anchor="t">
            <a:spAutoFit/>
          </a:bodyPr>
          <a:lstStyle/>
          <a:p>
            <a:r>
              <a:rPr lang="en-US" sz="2400">
                <a:solidFill>
                  <a:srgbClr val="75943F"/>
                </a:solidFill>
                <a:latin typeface="Calibri"/>
                <a:ea typeface="Lato"/>
                <a:cs typeface="Lato"/>
              </a:rPr>
              <a:t>13 October 2026</a:t>
            </a:r>
          </a:p>
        </p:txBody>
      </p:sp>
      <p:pic>
        <p:nvPicPr>
          <p:cNvPr id="7" name="Picture 6">
            <a:extLst>
              <a:ext uri="{FF2B5EF4-FFF2-40B4-BE49-F238E27FC236}">
                <a16:creationId xmlns:a16="http://schemas.microsoft.com/office/drawing/2014/main" id="{3BB46E70-7305-2E3E-07D5-BF01707CC086}"/>
              </a:ext>
            </a:extLst>
          </p:cNvPr>
          <p:cNvPicPr>
            <a:picLocks noChangeAspect="1"/>
          </p:cNvPicPr>
          <p:nvPr/>
        </p:nvPicPr>
        <p:blipFill>
          <a:blip r:embed="rId3"/>
          <a:stretch>
            <a:fillRect/>
          </a:stretch>
        </p:blipFill>
        <p:spPr>
          <a:xfrm>
            <a:off x="1526857" y="3179350"/>
            <a:ext cx="9138284" cy="2253072"/>
          </a:xfrm>
          <a:prstGeom prst="rect">
            <a:avLst/>
          </a:prstGeom>
        </p:spPr>
      </p:pic>
    </p:spTree>
    <p:extLst>
      <p:ext uri="{BB962C8B-B14F-4D97-AF65-F5344CB8AC3E}">
        <p14:creationId xmlns:p14="http://schemas.microsoft.com/office/powerpoint/2010/main" val="3418809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9F3"/>
        </a:solidFill>
        <a:effectLst/>
      </p:bgPr>
    </p:bg>
    <p:spTree>
      <p:nvGrpSpPr>
        <p:cNvPr id="1" name="">
          <a:extLst>
            <a:ext uri="{FF2B5EF4-FFF2-40B4-BE49-F238E27FC236}">
              <a16:creationId xmlns:a16="http://schemas.microsoft.com/office/drawing/2014/main" id="{A921237B-54CE-ECB8-6382-640DBC256F52}"/>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2092F76B-7405-24E7-7C9E-09CD364E347A}"/>
              </a:ext>
            </a:extLst>
          </p:cNvPr>
          <p:cNvSpPr txBox="1">
            <a:spLocks/>
          </p:cNvSpPr>
          <p:nvPr/>
        </p:nvSpPr>
        <p:spPr>
          <a:xfrm>
            <a:off x="835723" y="723770"/>
            <a:ext cx="10515600" cy="519274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Segoe UI" panose="020B050204020402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Segoe UI" panose="020B050204020402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Segoe UI" panose="020B050204020402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egoe UI" panose="020B050204020402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egoe UI" panose="020B050204020402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00426E"/>
                </a:solidFill>
                <a:effectLst/>
                <a:uLnTx/>
                <a:uFillTx/>
                <a:latin typeface="Segoe UI"/>
                <a:ea typeface="Calibri"/>
                <a:cs typeface="Calibri"/>
              </a:rPr>
              <a:t>Speakers:</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1" i="0" u="none" strike="noStrike" kern="1200" cap="none" spc="0" normalizeH="0" baseline="0" noProof="0">
              <a:ln>
                <a:noFill/>
              </a:ln>
              <a:solidFill>
                <a:srgbClr val="00426E"/>
              </a:solidFill>
              <a:effectLst/>
              <a:uLnTx/>
              <a:uFillTx/>
              <a:latin typeface="Segoe UI"/>
              <a:ea typeface="Calibri"/>
              <a:cs typeface="Calibri"/>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0426E"/>
                </a:solidFill>
                <a:effectLst/>
                <a:uLnTx/>
                <a:uFillTx/>
                <a:latin typeface="Segoe UI"/>
                <a:ea typeface="Calibri"/>
                <a:cs typeface="Calibri"/>
              </a:rPr>
              <a:t>Jenni Ramos </a:t>
            </a:r>
            <a:r>
              <a:rPr kumimoji="0" lang="en-US" sz="2000" b="0" i="0" u="none" strike="noStrike" kern="1200" cap="none" spc="0" normalizeH="0" baseline="0" noProof="0">
                <a:ln>
                  <a:noFill/>
                </a:ln>
                <a:solidFill>
                  <a:srgbClr val="00426E"/>
                </a:solidFill>
                <a:effectLst/>
                <a:uLnTx/>
                <a:uFillTx/>
                <a:latin typeface="Segoe UI"/>
                <a:ea typeface="Calibri"/>
                <a:cs typeface="Calibri"/>
              </a:rPr>
              <a:t>– Lead author/creator of the IBA's Nature-Intelligent Legal Services Toolkit,</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426E"/>
                </a:solidFill>
                <a:effectLst/>
                <a:uLnTx/>
                <a:uFillTx/>
                <a:latin typeface="Segoe UI"/>
                <a:ea typeface="Calibri"/>
                <a:cs typeface="Calibri"/>
              </a:rPr>
              <a:t>Corporate and Nature Lawyer</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0426E"/>
                </a:solidFill>
                <a:effectLst/>
                <a:uLnTx/>
                <a:uFillTx/>
                <a:latin typeface="Segoe UI"/>
                <a:ea typeface="Calibri"/>
                <a:cs typeface="Calibri"/>
              </a:rPr>
              <a:t>Wangui </a:t>
            </a:r>
            <a:r>
              <a:rPr kumimoji="0" lang="en-US" sz="2000" b="1" i="0" u="none" strike="noStrike" kern="1200" cap="none" spc="0" normalizeH="0" baseline="0" noProof="0" err="1">
                <a:ln>
                  <a:noFill/>
                </a:ln>
                <a:solidFill>
                  <a:srgbClr val="00426E"/>
                </a:solidFill>
                <a:effectLst/>
                <a:uLnTx/>
                <a:uFillTx/>
                <a:latin typeface="Segoe UI"/>
                <a:ea typeface="Calibri"/>
                <a:cs typeface="Calibri"/>
              </a:rPr>
              <a:t>Kaniaru</a:t>
            </a:r>
            <a:r>
              <a:rPr kumimoji="0" lang="en-US" sz="2000" b="1" i="0" u="none" strike="noStrike" kern="1200" cap="none" spc="0" normalizeH="0" baseline="0" noProof="0">
                <a:ln>
                  <a:noFill/>
                </a:ln>
                <a:solidFill>
                  <a:srgbClr val="00426E"/>
                </a:solidFill>
                <a:effectLst/>
                <a:uLnTx/>
                <a:uFillTx/>
                <a:latin typeface="Segoe UI"/>
                <a:ea typeface="Calibri"/>
                <a:cs typeface="Calibri"/>
              </a:rPr>
              <a:t> </a:t>
            </a:r>
            <a:r>
              <a:rPr kumimoji="0" lang="en-US" sz="2000" b="0" i="0" u="none" strike="noStrike" kern="1200" cap="none" spc="0" normalizeH="0" baseline="0" noProof="0">
                <a:ln>
                  <a:noFill/>
                </a:ln>
                <a:solidFill>
                  <a:srgbClr val="00426E"/>
                </a:solidFill>
                <a:effectLst/>
                <a:uLnTx/>
                <a:uFillTx/>
                <a:latin typeface="Segoe UI"/>
                <a:ea typeface="Calibri"/>
                <a:cs typeface="Calibri"/>
              </a:rPr>
              <a:t>– </a:t>
            </a:r>
            <a:r>
              <a:rPr kumimoji="0" lang="en-US" sz="2000" b="0" i="0" u="none" strike="noStrike" kern="1200" cap="none" spc="0" normalizeH="0" baseline="0" noProof="0">
                <a:ln>
                  <a:noFill/>
                </a:ln>
                <a:solidFill>
                  <a:srgbClr val="00426E"/>
                </a:solidFill>
                <a:effectLst/>
                <a:uLnTx/>
                <a:uFillTx/>
                <a:latin typeface="Segoe UI"/>
                <a:ea typeface="Calibri Light"/>
                <a:cs typeface="Segoe UI"/>
              </a:rPr>
              <a:t>Partner at ALN Kenya; </a:t>
            </a:r>
            <a:endPar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Calibri"/>
              <a:cs typeface="Segoe UI" panose="020B0502040204020203" pitchFamily="34" charset="0"/>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426E"/>
                </a:solidFill>
                <a:effectLst/>
                <a:uLnTx/>
                <a:uFillTx/>
                <a:latin typeface="Segoe UI"/>
                <a:ea typeface="Calibri"/>
                <a:cs typeface="Calibri"/>
              </a:rPr>
              <a:t>Co-Chair, IBA Law Firm Management Committee ESG Sub-Committee; </a:t>
            </a:r>
            <a:endPar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Calibri"/>
              <a:cs typeface="Segoe UI" panose="020B0502040204020203" pitchFamily="34" charset="0"/>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426E"/>
                </a:solidFill>
                <a:effectLst/>
                <a:uLnTx/>
                <a:uFillTx/>
                <a:latin typeface="Segoe UI"/>
                <a:ea typeface="Calibri"/>
                <a:cs typeface="Calibri"/>
              </a:rPr>
              <a:t>Named Expert Adviser, Oxford Net Zero Policy Monitor; </a:t>
            </a:r>
            <a:endPar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Calibri"/>
              <a:cs typeface="Segoe UI" panose="020B0502040204020203" pitchFamily="34" charset="0"/>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426E"/>
                </a:solidFill>
                <a:effectLst/>
                <a:uLnTx/>
                <a:uFillTx/>
                <a:latin typeface="Segoe UI"/>
                <a:ea typeface="Calibri"/>
                <a:cs typeface="Calibri"/>
              </a:rPr>
              <a:t>Co-Chair, Climate Research Forum Loss &amp; Damage Working Group, Oxford Sustainable Law </a:t>
            </a:r>
            <a:r>
              <a:rPr kumimoji="0" lang="en-US" sz="2000" b="0" i="0" u="none" strike="noStrike" kern="1200" cap="none" spc="0" normalizeH="0" baseline="0" noProof="0" err="1">
                <a:ln>
                  <a:noFill/>
                </a:ln>
                <a:solidFill>
                  <a:srgbClr val="00426E"/>
                </a:solidFill>
                <a:effectLst/>
                <a:uLnTx/>
                <a:uFillTx/>
                <a:latin typeface="Segoe UI"/>
                <a:ea typeface="Calibri"/>
                <a:cs typeface="Calibri"/>
              </a:rPr>
              <a:t>Programme</a:t>
            </a:r>
            <a:r>
              <a:rPr kumimoji="0" lang="en-US" sz="2000" b="0" i="0" u="none" strike="noStrike" kern="1200" cap="none" spc="0" normalizeH="0" baseline="0" noProof="0">
                <a:ln>
                  <a:noFill/>
                </a:ln>
                <a:solidFill>
                  <a:srgbClr val="00426E"/>
                </a:solidFill>
                <a:effectLst/>
                <a:uLnTx/>
                <a:uFillTx/>
                <a:latin typeface="Segoe UI"/>
                <a:ea typeface="Calibri"/>
                <a:cs typeface="Calibri"/>
              </a:rPr>
              <a:t>; </a:t>
            </a:r>
            <a:endPar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Calibri"/>
              <a:cs typeface="Segoe UI" panose="020B0502040204020203" pitchFamily="34" charset="0"/>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426E"/>
                </a:solidFill>
                <a:effectLst/>
                <a:uLnTx/>
                <a:uFillTx/>
                <a:latin typeface="Segoe UI"/>
                <a:ea typeface="Calibri"/>
                <a:cs typeface="Calibri"/>
              </a:rPr>
              <a:t>Lead Reviewer, Oxford University Climate Policy Hub (Kenya &amp; Rwanda)</a:t>
            </a:r>
            <a:endPar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00426E"/>
              </a:solidFill>
              <a:effectLst/>
              <a:uLnTx/>
              <a:uFillTx/>
              <a:latin typeface="Segoe UI" panose="020B0502040204020203" pitchFamily="34" charset="0"/>
              <a:ea typeface="Calibri"/>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426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200" b="0" i="0" u="none" strike="noStrike" kern="1200" cap="none" spc="0" normalizeH="0" baseline="0" noProof="0">
              <a:ln>
                <a:noFill/>
              </a:ln>
              <a:solidFill>
                <a:srgbClr val="00426E"/>
              </a:solidFill>
              <a:effectLst/>
              <a:uLnTx/>
              <a:uFillTx/>
              <a:latin typeface="Segoe UI"/>
              <a:ea typeface="Calibri Light"/>
              <a:cs typeface="Calibri Light"/>
            </a:endParaRPr>
          </a:p>
        </p:txBody>
      </p:sp>
      <p:sp>
        <p:nvSpPr>
          <p:cNvPr id="4" name="Rectangle 3">
            <a:extLst>
              <a:ext uri="{FF2B5EF4-FFF2-40B4-BE49-F238E27FC236}">
                <a16:creationId xmlns:a16="http://schemas.microsoft.com/office/drawing/2014/main" id="{EE2150F1-C842-3064-CDE0-5E196EC22350}"/>
              </a:ext>
            </a:extLst>
          </p:cNvPr>
          <p:cNvSpPr/>
          <p:nvPr/>
        </p:nvSpPr>
        <p:spPr>
          <a:xfrm>
            <a:off x="-144887" y="0"/>
            <a:ext cx="469200" cy="6866607"/>
          </a:xfrm>
          <a:prstGeom prst="rect">
            <a:avLst/>
          </a:prstGeom>
          <a:solidFill>
            <a:srgbClr val="004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panose="020B0502040204020203" pitchFamily="34" charset="0"/>
              <a:ea typeface="+mn-ea"/>
              <a:cs typeface="+mn-cs"/>
            </a:endParaRPr>
          </a:p>
        </p:txBody>
      </p:sp>
      <p:pic>
        <p:nvPicPr>
          <p:cNvPr id="2" name="Picture 1" descr="preencoded.png">
            <a:extLst>
              <a:ext uri="{FF2B5EF4-FFF2-40B4-BE49-F238E27FC236}">
                <a16:creationId xmlns:a16="http://schemas.microsoft.com/office/drawing/2014/main" id="{D9FAF44C-2A90-EF31-5661-9BD166B60983}"/>
              </a:ext>
            </a:extLst>
          </p:cNvPr>
          <p:cNvPicPr>
            <a:picLocks noChangeAspect="1"/>
          </p:cNvPicPr>
          <p:nvPr/>
        </p:nvPicPr>
        <p:blipFill>
          <a:blip r:embed="rId3"/>
          <a:stretch>
            <a:fillRect/>
          </a:stretch>
        </p:blipFill>
        <p:spPr>
          <a:xfrm>
            <a:off x="10609012" y="5451894"/>
            <a:ext cx="1148614" cy="1148614"/>
          </a:xfrm>
          <a:prstGeom prst="rect">
            <a:avLst/>
          </a:prstGeom>
        </p:spPr>
      </p:pic>
    </p:spTree>
    <p:extLst>
      <p:ext uri="{BB962C8B-B14F-4D97-AF65-F5344CB8AC3E}">
        <p14:creationId xmlns:p14="http://schemas.microsoft.com/office/powerpoint/2010/main" val="3923664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14"/>
          <p:cNvPicPr preferRelativeResize="0"/>
          <p:nvPr/>
        </p:nvPicPr>
        <p:blipFill>
          <a:blip r:embed="rId3">
            <a:alphaModFix/>
          </a:blip>
          <a:stretch>
            <a:fillRect/>
          </a:stretch>
        </p:blipFill>
        <p:spPr>
          <a:xfrm>
            <a:off x="224229" y="2480301"/>
            <a:ext cx="2855467" cy="4052767"/>
          </a:xfrm>
          <a:prstGeom prst="rect">
            <a:avLst/>
          </a:prstGeom>
          <a:noFill/>
          <a:ln>
            <a:noFill/>
          </a:ln>
        </p:spPr>
      </p:pic>
      <p:pic>
        <p:nvPicPr>
          <p:cNvPr id="64" name="Google Shape;64;p14"/>
          <p:cNvPicPr preferRelativeResize="0"/>
          <p:nvPr/>
        </p:nvPicPr>
        <p:blipFill>
          <a:blip r:embed="rId4">
            <a:alphaModFix/>
          </a:blip>
          <a:stretch>
            <a:fillRect/>
          </a:stretch>
        </p:blipFill>
        <p:spPr>
          <a:xfrm>
            <a:off x="3207967" y="3141134"/>
            <a:ext cx="4347299" cy="3054767"/>
          </a:xfrm>
          <a:prstGeom prst="rect">
            <a:avLst/>
          </a:prstGeom>
          <a:noFill/>
          <a:ln>
            <a:noFill/>
          </a:ln>
        </p:spPr>
      </p:pic>
      <p:pic>
        <p:nvPicPr>
          <p:cNvPr id="65" name="Google Shape;65;p14"/>
          <p:cNvPicPr preferRelativeResize="0"/>
          <p:nvPr/>
        </p:nvPicPr>
        <p:blipFill>
          <a:blip r:embed="rId5">
            <a:alphaModFix/>
          </a:blip>
          <a:stretch>
            <a:fillRect/>
          </a:stretch>
        </p:blipFill>
        <p:spPr>
          <a:xfrm>
            <a:off x="7643067" y="3141134"/>
            <a:ext cx="4324692" cy="3054767"/>
          </a:xfrm>
          <a:prstGeom prst="rect">
            <a:avLst/>
          </a:prstGeom>
          <a:noFill/>
          <a:ln>
            <a:noFill/>
          </a:ln>
        </p:spPr>
      </p:pic>
      <p:sp>
        <p:nvSpPr>
          <p:cNvPr id="66" name="Google Shape;66;p14"/>
          <p:cNvSpPr txBox="1">
            <a:spLocks noGrp="1"/>
          </p:cNvSpPr>
          <p:nvPr>
            <p:ph type="ctrTitle"/>
          </p:nvPr>
        </p:nvSpPr>
        <p:spPr>
          <a:xfrm>
            <a:off x="248367" y="134433"/>
            <a:ext cx="11730000" cy="2097200"/>
          </a:xfrm>
          <a:prstGeom prst="rect">
            <a:avLst/>
          </a:prstGeom>
          <a:noFill/>
          <a:ln>
            <a:noFill/>
          </a:ln>
        </p:spPr>
        <p:txBody>
          <a:bodyPr spcFirstLastPara="1" wrap="square" lIns="91433" tIns="45700" rIns="91433" bIns="45700" anchor="ctr" anchorCtr="0">
            <a:noAutofit/>
          </a:bodyPr>
          <a:lstStyle/>
          <a:p>
            <a:pPr>
              <a:lnSpc>
                <a:spcPct val="90000"/>
              </a:lnSpc>
              <a:buClr>
                <a:srgbClr val="102C65"/>
              </a:buClr>
              <a:buSzPts val="4050"/>
            </a:pPr>
            <a:r>
              <a:rPr lang="en" sz="4000" b="1" dirty="0">
                <a:solidFill>
                  <a:schemeClr val="dk2"/>
                </a:solidFill>
              </a:rPr>
              <a:t>Nature-Intelligent Legal Services:</a:t>
            </a:r>
            <a:endParaRPr sz="4000" b="1" dirty="0">
              <a:solidFill>
                <a:schemeClr val="dk2"/>
              </a:solidFill>
            </a:endParaRPr>
          </a:p>
          <a:p>
            <a:pPr>
              <a:lnSpc>
                <a:spcPct val="90000"/>
              </a:lnSpc>
              <a:buClr>
                <a:srgbClr val="102C65"/>
              </a:buClr>
              <a:buSzPts val="4050"/>
            </a:pPr>
            <a:r>
              <a:rPr lang="en" sz="4000" b="1" dirty="0">
                <a:solidFill>
                  <a:schemeClr val="dk2"/>
                </a:solidFill>
              </a:rPr>
              <a:t>The IBA Series in Action</a:t>
            </a:r>
            <a:endParaRPr sz="4000" dirty="0">
              <a:solidFill>
                <a:schemeClr val="dk2"/>
              </a:solidFill>
            </a:endParaRPr>
          </a:p>
        </p:txBody>
      </p:sp>
      <p:sp>
        <p:nvSpPr>
          <p:cNvPr id="67" name="Google Shape;67;p14"/>
          <p:cNvSpPr txBox="1">
            <a:spLocks noGrp="1"/>
          </p:cNvSpPr>
          <p:nvPr>
            <p:ph type="subTitle" idx="1"/>
          </p:nvPr>
        </p:nvSpPr>
        <p:spPr>
          <a:xfrm>
            <a:off x="4319200" y="2090100"/>
            <a:ext cx="3553600" cy="506000"/>
          </a:xfrm>
          <a:prstGeom prst="rect">
            <a:avLst/>
          </a:prstGeom>
          <a:noFill/>
          <a:ln>
            <a:noFill/>
          </a:ln>
        </p:spPr>
        <p:txBody>
          <a:bodyPr spcFirstLastPara="1" wrap="square" lIns="91433" tIns="45700" rIns="91433" bIns="45700" anchor="ctr" anchorCtr="0">
            <a:noAutofit/>
          </a:bodyPr>
          <a:lstStyle/>
          <a:p>
            <a:pPr marL="0" indent="0">
              <a:lnSpc>
                <a:spcPct val="150000"/>
              </a:lnSpc>
              <a:buClr>
                <a:srgbClr val="002060"/>
              </a:buClr>
              <a:buSzPts val="1800"/>
            </a:pPr>
            <a:r>
              <a:rPr lang="en" sz="1600" b="1"/>
              <a:t>Jenni Ramos - lead author</a:t>
            </a:r>
            <a:endParaRPr sz="16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5"/>
          <p:cNvPicPr preferRelativeResize="0"/>
          <p:nvPr/>
        </p:nvPicPr>
        <p:blipFill>
          <a:blip r:embed="rId3">
            <a:alphaModFix/>
          </a:blip>
          <a:stretch>
            <a:fillRect/>
          </a:stretch>
        </p:blipFill>
        <p:spPr>
          <a:xfrm>
            <a:off x="0" y="1"/>
            <a:ext cx="323768" cy="6857999"/>
          </a:xfrm>
          <a:prstGeom prst="rect">
            <a:avLst/>
          </a:prstGeom>
          <a:noFill/>
          <a:ln>
            <a:noFill/>
          </a:ln>
        </p:spPr>
      </p:pic>
      <p:sp>
        <p:nvSpPr>
          <p:cNvPr id="73" name="Google Shape;73;p15"/>
          <p:cNvSpPr txBox="1"/>
          <p:nvPr/>
        </p:nvSpPr>
        <p:spPr>
          <a:xfrm>
            <a:off x="465500" y="59467"/>
            <a:ext cx="10474800" cy="1325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Every Lawyer is a Nature-Lawyer</a:t>
            </a:r>
            <a:endParaRPr sz="3600" b="1" kern="0">
              <a:solidFill>
                <a:srgbClr val="595959"/>
              </a:solidFill>
              <a:latin typeface="Calibri"/>
              <a:ea typeface="Calibri"/>
              <a:cs typeface="Calibri"/>
              <a:sym typeface="Calibri"/>
            </a:endParaRPr>
          </a:p>
        </p:txBody>
      </p:sp>
      <p:sp>
        <p:nvSpPr>
          <p:cNvPr id="74" name="Google Shape;74;p15"/>
          <p:cNvSpPr txBox="1"/>
          <p:nvPr/>
        </p:nvSpPr>
        <p:spPr>
          <a:xfrm>
            <a:off x="465500" y="1385067"/>
            <a:ext cx="6558800" cy="5032400"/>
          </a:xfrm>
          <a:prstGeom prst="rect">
            <a:avLst/>
          </a:prstGeom>
          <a:noFill/>
          <a:ln>
            <a:noFill/>
          </a:ln>
        </p:spPr>
        <p:txBody>
          <a:bodyPr spcFirstLastPara="1" wrap="square" lIns="91433" tIns="45700" rIns="91433" bIns="45700" anchor="t" anchorCtr="0">
            <a:normAutofit fontScale="85000" lnSpcReduction="20000"/>
          </a:bodyPr>
          <a:lstStyle/>
          <a:p>
            <a:pPr marL="152396" indent="-180123" defTabSz="1219170">
              <a:lnSpc>
                <a:spcPct val="115000"/>
              </a:lnSpc>
              <a:spcBef>
                <a:spcPts val="667"/>
              </a:spcBef>
              <a:buClr>
                <a:srgbClr val="595959"/>
              </a:buClr>
              <a:buSzPct val="100000"/>
              <a:buFont typeface="Calibri"/>
              <a:buChar char="•"/>
            </a:pPr>
            <a:r>
              <a:rPr lang="en" sz="3067" kern="0">
                <a:solidFill>
                  <a:srgbClr val="595959"/>
                </a:solidFill>
                <a:latin typeface="Calibri"/>
                <a:ea typeface="Calibri"/>
                <a:cs typeface="Calibri"/>
                <a:sym typeface="Calibri"/>
              </a:rPr>
              <a:t> </a:t>
            </a:r>
            <a:r>
              <a:rPr lang="en" sz="2800" kern="0">
                <a:solidFill>
                  <a:srgbClr val="595959"/>
                </a:solidFill>
                <a:latin typeface="Calibri"/>
                <a:ea typeface="Calibri"/>
                <a:cs typeface="Calibri"/>
                <a:sym typeface="Calibri"/>
              </a:rPr>
              <a:t>Nature literacy is fundamental to understanding clients’ business context.</a:t>
            </a:r>
            <a:endParaRPr sz="2800" kern="0">
              <a:solidFill>
                <a:srgbClr val="595959"/>
              </a:solidFill>
              <a:latin typeface="Calibri"/>
              <a:ea typeface="Calibri"/>
              <a:cs typeface="Calibri"/>
              <a:sym typeface="Calibri"/>
            </a:endParaRPr>
          </a:p>
          <a:p>
            <a:pPr marL="152396" indent="-164461" defTabSz="1219170">
              <a:lnSpc>
                <a:spcPct val="115000"/>
              </a:lnSpc>
              <a:spcBef>
                <a:spcPts val="1067"/>
              </a:spcBef>
              <a:buClr>
                <a:srgbClr val="595959"/>
              </a:buClr>
              <a:buSzPct val="100000"/>
              <a:buFont typeface="Calibri"/>
              <a:buChar char="•"/>
            </a:pPr>
            <a:r>
              <a:rPr lang="en" sz="2800" kern="0">
                <a:solidFill>
                  <a:srgbClr val="595959"/>
                </a:solidFill>
                <a:latin typeface="Calibri"/>
                <a:ea typeface="Calibri"/>
                <a:cs typeface="Calibri"/>
                <a:sym typeface="Calibri"/>
              </a:rPr>
              <a:t> Key professional competency.</a:t>
            </a:r>
            <a:endParaRPr sz="2800" kern="0">
              <a:solidFill>
                <a:srgbClr val="595959"/>
              </a:solidFill>
              <a:latin typeface="Calibri"/>
              <a:ea typeface="Calibri"/>
              <a:cs typeface="Calibri"/>
              <a:sym typeface="Calibri"/>
            </a:endParaRPr>
          </a:p>
          <a:p>
            <a:pPr marL="152396" indent="-164461" defTabSz="1219170">
              <a:lnSpc>
                <a:spcPct val="115000"/>
              </a:lnSpc>
              <a:spcBef>
                <a:spcPts val="1067"/>
              </a:spcBef>
              <a:buClr>
                <a:srgbClr val="595959"/>
              </a:buClr>
              <a:buSzPct val="100000"/>
              <a:buFont typeface="Calibri"/>
              <a:buChar char="•"/>
            </a:pPr>
            <a:r>
              <a:rPr lang="en" sz="2800" kern="0">
                <a:solidFill>
                  <a:srgbClr val="595959"/>
                </a:solidFill>
                <a:latin typeface="Calibri"/>
                <a:ea typeface="Calibri"/>
                <a:cs typeface="Calibri"/>
                <a:sym typeface="Calibri"/>
              </a:rPr>
              <a:t> Applicable to all practice areas - not only environmental law.</a:t>
            </a:r>
            <a:endParaRPr sz="2800" kern="0">
              <a:solidFill>
                <a:srgbClr val="595959"/>
              </a:solidFill>
              <a:latin typeface="Calibri"/>
              <a:ea typeface="Calibri"/>
              <a:cs typeface="Calibri"/>
              <a:sym typeface="Calibri"/>
            </a:endParaRPr>
          </a:p>
          <a:p>
            <a:pPr marL="152396" indent="-164461" defTabSz="1219170">
              <a:lnSpc>
                <a:spcPct val="115000"/>
              </a:lnSpc>
              <a:spcBef>
                <a:spcPts val="1067"/>
              </a:spcBef>
              <a:buClr>
                <a:srgbClr val="595959"/>
              </a:buClr>
              <a:buSzPct val="100000"/>
              <a:buFont typeface="Calibri"/>
              <a:buChar char="•"/>
            </a:pPr>
            <a:r>
              <a:rPr lang="en" sz="2800" kern="0">
                <a:solidFill>
                  <a:srgbClr val="595959"/>
                </a:solidFill>
                <a:latin typeface="Calibri"/>
                <a:ea typeface="Calibri"/>
                <a:cs typeface="Calibri"/>
                <a:sym typeface="Calibri"/>
              </a:rPr>
              <a:t> Simple, practical tools to confidently upskill and provide strategic nature-intelligent advice within core work.</a:t>
            </a:r>
            <a:endParaRPr sz="2800" kern="0">
              <a:solidFill>
                <a:srgbClr val="595959"/>
              </a:solidFill>
              <a:latin typeface="Calibri"/>
              <a:ea typeface="Calibri"/>
              <a:cs typeface="Calibri"/>
              <a:sym typeface="Calibri"/>
            </a:endParaRPr>
          </a:p>
          <a:p>
            <a:pPr marL="152396" indent="-164461" defTabSz="1219170">
              <a:lnSpc>
                <a:spcPct val="115000"/>
              </a:lnSpc>
              <a:spcBef>
                <a:spcPts val="1067"/>
              </a:spcBef>
              <a:buClr>
                <a:srgbClr val="595959"/>
              </a:buClr>
              <a:buSzPct val="100000"/>
              <a:buFont typeface="Calibri"/>
              <a:buChar char="•"/>
            </a:pPr>
            <a:r>
              <a:rPr lang="en" sz="2800" kern="0">
                <a:solidFill>
                  <a:srgbClr val="595959"/>
                </a:solidFill>
                <a:latin typeface="Calibri"/>
                <a:ea typeface="Calibri"/>
                <a:cs typeface="Calibri"/>
                <a:sym typeface="Calibri"/>
              </a:rPr>
              <a:t> A business development, risk mitigation and strategy resource.</a:t>
            </a:r>
            <a:endParaRPr sz="2800" kern="0">
              <a:solidFill>
                <a:srgbClr val="595959"/>
              </a:solidFill>
              <a:latin typeface="Calibri"/>
              <a:ea typeface="Calibri"/>
              <a:cs typeface="Calibri"/>
              <a:sym typeface="Calibri"/>
            </a:endParaRPr>
          </a:p>
          <a:p>
            <a:pPr marL="152396" indent="-164461" defTabSz="1219170">
              <a:lnSpc>
                <a:spcPct val="115000"/>
              </a:lnSpc>
              <a:spcBef>
                <a:spcPts val="1067"/>
              </a:spcBef>
              <a:spcAft>
                <a:spcPts val="1067"/>
              </a:spcAft>
              <a:buClr>
                <a:srgbClr val="595959"/>
              </a:buClr>
              <a:buSzPct val="100000"/>
              <a:buFont typeface="Calibri"/>
              <a:buChar char="•"/>
            </a:pPr>
            <a:r>
              <a:rPr lang="en" sz="2800" kern="0">
                <a:solidFill>
                  <a:srgbClr val="595959"/>
                </a:solidFill>
                <a:latin typeface="Calibri"/>
                <a:ea typeface="Calibri"/>
                <a:cs typeface="Calibri"/>
                <a:sym typeface="Calibri"/>
              </a:rPr>
              <a:t> Law firm governance gap.</a:t>
            </a:r>
            <a:endParaRPr sz="2800" kern="0">
              <a:solidFill>
                <a:srgbClr val="595959"/>
              </a:solidFill>
              <a:latin typeface="Calibri"/>
              <a:ea typeface="Calibri"/>
              <a:cs typeface="Calibri"/>
              <a:sym typeface="Calibri"/>
            </a:endParaRPr>
          </a:p>
        </p:txBody>
      </p:sp>
      <p:sp>
        <p:nvSpPr>
          <p:cNvPr id="75" name="Google Shape;75;p15"/>
          <p:cNvSpPr/>
          <p:nvPr/>
        </p:nvSpPr>
        <p:spPr>
          <a:xfrm>
            <a:off x="7295300" y="1433767"/>
            <a:ext cx="4258400" cy="4200800"/>
          </a:xfrm>
          <a:prstGeom prst="roundRect">
            <a:avLst>
              <a:gd name="adj" fmla="val 16667"/>
            </a:avLst>
          </a:prstGeom>
          <a:solidFill>
            <a:srgbClr val="6A885B"/>
          </a:solidFill>
          <a:ln>
            <a:noFill/>
          </a:ln>
          <a:effectLst>
            <a:outerShdw blurRad="38100" dist="28575" dir="2700000" algn="tl" rotWithShape="0">
              <a:srgbClr val="000000">
                <a:alpha val="40000"/>
              </a:srgbClr>
            </a:outerShdw>
          </a:effectLst>
        </p:spPr>
        <p:txBody>
          <a:bodyPr spcFirstLastPara="1" wrap="square" lIns="91433" tIns="45700" rIns="91433" bIns="45700" anchor="t" anchorCtr="0">
            <a:noAutofit/>
          </a:bodyPr>
          <a:lstStyle/>
          <a:p>
            <a:pPr algn="ctr" defTabSz="1219170">
              <a:buClr>
                <a:srgbClr val="000000"/>
              </a:buClr>
              <a:buSzPts val="1800"/>
            </a:pPr>
            <a:r>
              <a:rPr lang="en" sz="2400" b="1" i="1" u="sng" kern="0">
                <a:solidFill>
                  <a:srgbClr val="FFFFFF"/>
                </a:solidFill>
                <a:latin typeface="Calibri"/>
                <a:ea typeface="Calibri"/>
                <a:cs typeface="Calibri"/>
                <a:sym typeface="Calibri"/>
              </a:rPr>
              <a:t>VISION</a:t>
            </a:r>
            <a:endParaRPr sz="2400" b="1" kern="0">
              <a:solidFill>
                <a:srgbClr val="000000"/>
              </a:solidFill>
              <a:latin typeface="Arial"/>
              <a:ea typeface="Arial"/>
              <a:cs typeface="Arial"/>
              <a:sym typeface="Arial"/>
            </a:endParaRPr>
          </a:p>
          <a:p>
            <a:pPr algn="ctr" defTabSz="1219170">
              <a:spcBef>
                <a:spcPts val="1067"/>
              </a:spcBef>
              <a:buClr>
                <a:srgbClr val="000000"/>
              </a:buClr>
              <a:buSzPts val="1800"/>
            </a:pPr>
            <a:r>
              <a:rPr lang="en" sz="2400" i="1" kern="0">
                <a:solidFill>
                  <a:srgbClr val="FFFFFF"/>
                </a:solidFill>
                <a:latin typeface="Calibri"/>
                <a:ea typeface="Calibri"/>
                <a:cs typeface="Calibri"/>
                <a:sym typeface="Calibri"/>
              </a:rPr>
              <a:t>As </a:t>
            </a:r>
            <a:r>
              <a:rPr lang="en" sz="2400" b="1" i="1" kern="0">
                <a:solidFill>
                  <a:srgbClr val="FFFFFF"/>
                </a:solidFill>
                <a:latin typeface="Calibri"/>
                <a:ea typeface="Calibri"/>
                <a:cs typeface="Calibri"/>
                <a:sym typeface="Calibri"/>
              </a:rPr>
              <a:t>trusted advisers</a:t>
            </a:r>
            <a:r>
              <a:rPr lang="en" sz="2400" i="1" kern="0">
                <a:solidFill>
                  <a:srgbClr val="FFFFFF"/>
                </a:solidFill>
                <a:latin typeface="Calibri"/>
                <a:ea typeface="Calibri"/>
                <a:cs typeface="Calibri"/>
                <a:sym typeface="Calibri"/>
              </a:rPr>
              <a:t>, legal service providers become a </a:t>
            </a:r>
            <a:r>
              <a:rPr lang="en" sz="2400" b="1" i="1" kern="0">
                <a:solidFill>
                  <a:srgbClr val="FFFFFF"/>
                </a:solidFill>
                <a:latin typeface="Calibri"/>
                <a:ea typeface="Calibri"/>
                <a:cs typeface="Calibri"/>
                <a:sym typeface="Calibri"/>
              </a:rPr>
              <a:t>source of expertise</a:t>
            </a:r>
            <a:r>
              <a:rPr lang="en" sz="2400" i="1" kern="0">
                <a:solidFill>
                  <a:srgbClr val="FFFFFF"/>
                </a:solidFill>
                <a:latin typeface="Calibri"/>
                <a:ea typeface="Calibri"/>
                <a:cs typeface="Calibri"/>
                <a:sym typeface="Calibri"/>
              </a:rPr>
              <a:t> that clients turn to for navigating the nature positive transition – creating </a:t>
            </a:r>
            <a:r>
              <a:rPr lang="en" sz="2400" b="1" i="1" kern="0">
                <a:solidFill>
                  <a:srgbClr val="FFFFFF"/>
                </a:solidFill>
                <a:latin typeface="Calibri"/>
                <a:ea typeface="Calibri"/>
                <a:cs typeface="Calibri"/>
                <a:sym typeface="Calibri"/>
              </a:rPr>
              <a:t>competitive advantage</a:t>
            </a:r>
            <a:r>
              <a:rPr lang="en" sz="2400" i="1" kern="0">
                <a:solidFill>
                  <a:srgbClr val="FFFFFF"/>
                </a:solidFill>
                <a:latin typeface="Calibri"/>
                <a:ea typeface="Calibri"/>
                <a:cs typeface="Calibri"/>
                <a:sym typeface="Calibri"/>
              </a:rPr>
              <a:t> while advancing </a:t>
            </a:r>
            <a:r>
              <a:rPr lang="en" sz="2400" b="1" i="1" kern="0">
                <a:solidFill>
                  <a:srgbClr val="FFFFFF"/>
                </a:solidFill>
                <a:latin typeface="Calibri"/>
                <a:ea typeface="Calibri"/>
                <a:cs typeface="Calibri"/>
                <a:sym typeface="Calibri"/>
              </a:rPr>
              <a:t>nature outcomes</a:t>
            </a:r>
            <a:r>
              <a:rPr lang="en" sz="2400" i="1" kern="0">
                <a:solidFill>
                  <a:srgbClr val="FFFFFF"/>
                </a:solidFill>
                <a:latin typeface="Calibri"/>
                <a:ea typeface="Calibri"/>
                <a:cs typeface="Calibri"/>
                <a:sym typeface="Calibri"/>
              </a:rPr>
              <a:t> across the economy.</a:t>
            </a:r>
            <a:endParaRPr sz="2400" kern="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Google Shape;80;p16"/>
          <p:cNvPicPr preferRelativeResize="0"/>
          <p:nvPr/>
        </p:nvPicPr>
        <p:blipFill>
          <a:blip r:embed="rId3">
            <a:alphaModFix/>
          </a:blip>
          <a:stretch>
            <a:fillRect/>
          </a:stretch>
        </p:blipFill>
        <p:spPr>
          <a:xfrm>
            <a:off x="0" y="1"/>
            <a:ext cx="323768" cy="6857999"/>
          </a:xfrm>
          <a:prstGeom prst="rect">
            <a:avLst/>
          </a:prstGeom>
          <a:noFill/>
          <a:ln>
            <a:noFill/>
          </a:ln>
        </p:spPr>
      </p:pic>
      <p:sp>
        <p:nvSpPr>
          <p:cNvPr id="81" name="Google Shape;81;p16"/>
          <p:cNvSpPr txBox="1"/>
          <p:nvPr/>
        </p:nvSpPr>
        <p:spPr>
          <a:xfrm>
            <a:off x="465500" y="59467"/>
            <a:ext cx="10474800" cy="1325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Who can use this series?</a:t>
            </a:r>
            <a:endParaRPr sz="3600" b="1" kern="0">
              <a:solidFill>
                <a:srgbClr val="595959"/>
              </a:solidFill>
              <a:latin typeface="Calibri"/>
              <a:ea typeface="Calibri"/>
              <a:cs typeface="Calibri"/>
              <a:sym typeface="Calibri"/>
            </a:endParaRPr>
          </a:p>
        </p:txBody>
      </p:sp>
      <p:pic>
        <p:nvPicPr>
          <p:cNvPr id="82" name="Google Shape;82;p16" descr="users (Provided by Getty Images)"/>
          <p:cNvPicPr preferRelativeResize="0"/>
          <p:nvPr/>
        </p:nvPicPr>
        <p:blipFill>
          <a:blip r:embed="rId4">
            <a:alphaModFix/>
          </a:blip>
          <a:stretch>
            <a:fillRect/>
          </a:stretch>
        </p:blipFill>
        <p:spPr>
          <a:xfrm>
            <a:off x="3568833" y="3173783"/>
            <a:ext cx="1459979" cy="1209952"/>
          </a:xfrm>
          <a:prstGeom prst="rect">
            <a:avLst/>
          </a:prstGeom>
          <a:noFill/>
          <a:ln>
            <a:noFill/>
          </a:ln>
        </p:spPr>
      </p:pic>
      <p:pic>
        <p:nvPicPr>
          <p:cNvPr id="83" name="Google Shape;83;p16" descr="users (Provided by Getty Images)"/>
          <p:cNvPicPr preferRelativeResize="0"/>
          <p:nvPr/>
        </p:nvPicPr>
        <p:blipFill>
          <a:blip r:embed="rId4">
            <a:alphaModFix/>
          </a:blip>
          <a:stretch>
            <a:fillRect/>
          </a:stretch>
        </p:blipFill>
        <p:spPr>
          <a:xfrm>
            <a:off x="727234" y="1965534"/>
            <a:ext cx="1209965" cy="1209965"/>
          </a:xfrm>
          <a:prstGeom prst="rect">
            <a:avLst/>
          </a:prstGeom>
          <a:noFill/>
          <a:ln>
            <a:noFill/>
          </a:ln>
        </p:spPr>
      </p:pic>
      <p:pic>
        <p:nvPicPr>
          <p:cNvPr id="84" name="Google Shape;84;p16" descr="users (Provided by Getty Images)"/>
          <p:cNvPicPr preferRelativeResize="0"/>
          <p:nvPr/>
        </p:nvPicPr>
        <p:blipFill>
          <a:blip r:embed="rId4">
            <a:alphaModFix/>
          </a:blip>
          <a:stretch>
            <a:fillRect/>
          </a:stretch>
        </p:blipFill>
        <p:spPr>
          <a:xfrm>
            <a:off x="5346900" y="5285967"/>
            <a:ext cx="1209965" cy="1209965"/>
          </a:xfrm>
          <a:prstGeom prst="rect">
            <a:avLst/>
          </a:prstGeom>
          <a:noFill/>
          <a:ln>
            <a:noFill/>
          </a:ln>
        </p:spPr>
      </p:pic>
      <p:pic>
        <p:nvPicPr>
          <p:cNvPr id="85" name="Google Shape;85;p16" descr="users (Provided by Getty Images)"/>
          <p:cNvPicPr preferRelativeResize="0"/>
          <p:nvPr/>
        </p:nvPicPr>
        <p:blipFill>
          <a:blip r:embed="rId4">
            <a:alphaModFix/>
          </a:blip>
          <a:stretch>
            <a:fillRect/>
          </a:stretch>
        </p:blipFill>
        <p:spPr>
          <a:xfrm>
            <a:off x="3335500" y="4691167"/>
            <a:ext cx="1209965" cy="1209965"/>
          </a:xfrm>
          <a:prstGeom prst="rect">
            <a:avLst/>
          </a:prstGeom>
          <a:noFill/>
          <a:ln>
            <a:noFill/>
          </a:ln>
        </p:spPr>
      </p:pic>
      <p:sp>
        <p:nvSpPr>
          <p:cNvPr id="86" name="Google Shape;86;p16"/>
          <p:cNvSpPr txBox="1"/>
          <p:nvPr/>
        </p:nvSpPr>
        <p:spPr>
          <a:xfrm>
            <a:off x="1898600" y="1738733"/>
            <a:ext cx="3045200" cy="1231066"/>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1600" b="1" kern="0">
                <a:solidFill>
                  <a:srgbClr val="000000"/>
                </a:solidFill>
                <a:latin typeface="Calibri"/>
                <a:ea typeface="Calibri"/>
                <a:cs typeface="Calibri"/>
                <a:sym typeface="Calibri"/>
              </a:rPr>
              <a:t>Sustainability professionals</a:t>
            </a:r>
            <a:r>
              <a:rPr lang="en" sz="1600" kern="0">
                <a:solidFill>
                  <a:srgbClr val="000000"/>
                </a:solidFill>
                <a:latin typeface="Calibri"/>
                <a:ea typeface="Calibri"/>
                <a:cs typeface="Calibri"/>
                <a:sym typeface="Calibri"/>
              </a:rPr>
              <a:t> and </a:t>
            </a:r>
            <a:r>
              <a:rPr lang="en" sz="1600" b="1" kern="0">
                <a:solidFill>
                  <a:srgbClr val="000000"/>
                </a:solidFill>
                <a:latin typeface="Calibri"/>
                <a:ea typeface="Calibri"/>
                <a:cs typeface="Calibri"/>
                <a:sym typeface="Calibri"/>
              </a:rPr>
              <a:t>lawyers</a:t>
            </a:r>
            <a:r>
              <a:rPr lang="en" sz="1600" kern="0">
                <a:solidFill>
                  <a:srgbClr val="000000"/>
                </a:solidFill>
                <a:latin typeface="Calibri"/>
                <a:ea typeface="Calibri"/>
                <a:cs typeface="Calibri"/>
                <a:sym typeface="Calibri"/>
              </a:rPr>
              <a:t> - to help advise leadership teams on the relevance of nature</a:t>
            </a:r>
            <a:endParaRPr sz="1600" kern="0">
              <a:solidFill>
                <a:srgbClr val="000000"/>
              </a:solidFill>
              <a:latin typeface="Calibri"/>
              <a:ea typeface="Calibri"/>
              <a:cs typeface="Calibri"/>
              <a:sym typeface="Calibri"/>
            </a:endParaRPr>
          </a:p>
        </p:txBody>
      </p:sp>
      <p:sp>
        <p:nvSpPr>
          <p:cNvPr id="87" name="Google Shape;87;p16"/>
          <p:cNvSpPr txBox="1"/>
          <p:nvPr/>
        </p:nvSpPr>
        <p:spPr>
          <a:xfrm>
            <a:off x="5180523" y="3124201"/>
            <a:ext cx="5717600" cy="984845"/>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1600" b="1" kern="0">
                <a:solidFill>
                  <a:srgbClr val="000000"/>
                </a:solidFill>
                <a:latin typeface="Calibri"/>
                <a:ea typeface="Calibri"/>
                <a:cs typeface="Calibri"/>
                <a:sym typeface="Calibri"/>
              </a:rPr>
              <a:t>Client onboarding teams</a:t>
            </a:r>
            <a:r>
              <a:rPr lang="en" sz="1600" kern="0">
                <a:solidFill>
                  <a:srgbClr val="000000"/>
                </a:solidFill>
                <a:latin typeface="Calibri"/>
                <a:ea typeface="Calibri"/>
                <a:cs typeface="Calibri"/>
                <a:sym typeface="Calibri"/>
              </a:rPr>
              <a:t> - to estimate clients’ sectoral nature indicators (how much the client’s sector typically depends on and impacts nature) and evaluate clients’ nature governance stage. </a:t>
            </a:r>
            <a:endParaRPr sz="1600" kern="0">
              <a:solidFill>
                <a:srgbClr val="000000"/>
              </a:solidFill>
              <a:latin typeface="Calibri"/>
              <a:ea typeface="Calibri"/>
              <a:cs typeface="Calibri"/>
              <a:sym typeface="Calibri"/>
            </a:endParaRPr>
          </a:p>
        </p:txBody>
      </p:sp>
      <p:sp>
        <p:nvSpPr>
          <p:cNvPr id="88" name="Google Shape;88;p16"/>
          <p:cNvSpPr txBox="1"/>
          <p:nvPr/>
        </p:nvSpPr>
        <p:spPr>
          <a:xfrm>
            <a:off x="6728633" y="5073533"/>
            <a:ext cx="4884400" cy="1231066"/>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1600" b="1" kern="0">
                <a:solidFill>
                  <a:srgbClr val="000000"/>
                </a:solidFill>
                <a:latin typeface="Calibri"/>
                <a:ea typeface="Calibri"/>
                <a:cs typeface="Calibri"/>
                <a:sym typeface="Calibri"/>
              </a:rPr>
              <a:t>Leadership, sustainability</a:t>
            </a:r>
            <a:r>
              <a:rPr lang="en" sz="1600" kern="0">
                <a:solidFill>
                  <a:srgbClr val="000000"/>
                </a:solidFill>
                <a:latin typeface="Calibri"/>
                <a:ea typeface="Calibri"/>
                <a:cs typeface="Calibri"/>
                <a:sym typeface="Calibri"/>
              </a:rPr>
              <a:t> and </a:t>
            </a:r>
            <a:r>
              <a:rPr lang="en" sz="1600" b="1" kern="0">
                <a:solidFill>
                  <a:srgbClr val="000000"/>
                </a:solidFill>
                <a:latin typeface="Calibri"/>
                <a:ea typeface="Calibri"/>
                <a:cs typeface="Calibri"/>
                <a:sym typeface="Calibri"/>
              </a:rPr>
              <a:t>business development teams </a:t>
            </a:r>
            <a:r>
              <a:rPr lang="en" sz="1600" kern="0">
                <a:solidFill>
                  <a:srgbClr val="000000"/>
                </a:solidFill>
                <a:latin typeface="Calibri"/>
                <a:ea typeface="Calibri"/>
                <a:cs typeface="Calibri"/>
                <a:sym typeface="Calibri"/>
              </a:rPr>
              <a:t>- to develop a strategic dashboard to prioritise client engagement and understand the overall client portfolio risks and opportunities. </a:t>
            </a:r>
            <a:endParaRPr sz="1600" kern="0">
              <a:solidFill>
                <a:srgbClr val="000000"/>
              </a:solidFill>
              <a:latin typeface="Calibri"/>
              <a:ea typeface="Calibri"/>
              <a:cs typeface="Calibri"/>
              <a:sym typeface="Calibri"/>
            </a:endParaRPr>
          </a:p>
        </p:txBody>
      </p:sp>
      <p:sp>
        <p:nvSpPr>
          <p:cNvPr id="89" name="Google Shape;89;p16"/>
          <p:cNvSpPr txBox="1"/>
          <p:nvPr/>
        </p:nvSpPr>
        <p:spPr>
          <a:xfrm>
            <a:off x="465500" y="4691151"/>
            <a:ext cx="2870000" cy="1723508"/>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1600" b="1" kern="0">
                <a:solidFill>
                  <a:srgbClr val="000000"/>
                </a:solidFill>
                <a:latin typeface="Calibri"/>
                <a:ea typeface="Calibri"/>
                <a:cs typeface="Calibri"/>
                <a:sym typeface="Calibri"/>
              </a:rPr>
              <a:t>Lawyers</a:t>
            </a:r>
            <a:r>
              <a:rPr lang="en" sz="1600" kern="0">
                <a:solidFill>
                  <a:srgbClr val="000000"/>
                </a:solidFill>
                <a:latin typeface="Calibri"/>
                <a:ea typeface="Calibri"/>
                <a:cs typeface="Calibri"/>
                <a:sym typeface="Calibri"/>
              </a:rPr>
              <a:t> working with </a:t>
            </a:r>
            <a:r>
              <a:rPr lang="en" sz="1600" b="1" kern="0">
                <a:solidFill>
                  <a:srgbClr val="000000"/>
                </a:solidFill>
                <a:latin typeface="Calibri"/>
                <a:ea typeface="Calibri"/>
                <a:cs typeface="Calibri"/>
                <a:sym typeface="Calibri"/>
              </a:rPr>
              <a:t>business development teams</a:t>
            </a:r>
            <a:r>
              <a:rPr lang="en" sz="1600" kern="0">
                <a:solidFill>
                  <a:srgbClr val="000000"/>
                </a:solidFill>
                <a:latin typeface="Calibri"/>
                <a:ea typeface="Calibri"/>
                <a:cs typeface="Calibri"/>
                <a:sym typeface="Calibri"/>
              </a:rPr>
              <a:t> - to identify opportunities for embedding nature considerations in legal services and adding value to clients. </a:t>
            </a:r>
            <a:endParaRPr sz="1600" kern="0">
              <a:solidFill>
                <a:srgbClr val="000000"/>
              </a:solidFill>
              <a:latin typeface="Calibri"/>
              <a:ea typeface="Calibri"/>
              <a:cs typeface="Calibri"/>
              <a:sym typeface="Calibri"/>
            </a:endParaRPr>
          </a:p>
        </p:txBody>
      </p:sp>
      <p:pic>
        <p:nvPicPr>
          <p:cNvPr id="90" name="Google Shape;90;p16" descr="users (Provided by Getty Images)"/>
          <p:cNvPicPr preferRelativeResize="0"/>
          <p:nvPr/>
        </p:nvPicPr>
        <p:blipFill>
          <a:blip r:embed="rId4">
            <a:alphaModFix/>
          </a:blip>
          <a:stretch>
            <a:fillRect/>
          </a:stretch>
        </p:blipFill>
        <p:spPr>
          <a:xfrm>
            <a:off x="5870600" y="1066418"/>
            <a:ext cx="1209965" cy="1209965"/>
          </a:xfrm>
          <a:prstGeom prst="rect">
            <a:avLst/>
          </a:prstGeom>
          <a:noFill/>
          <a:ln>
            <a:noFill/>
          </a:ln>
        </p:spPr>
      </p:pic>
      <p:sp>
        <p:nvSpPr>
          <p:cNvPr id="91" name="Google Shape;91;p16"/>
          <p:cNvSpPr txBox="1"/>
          <p:nvPr/>
        </p:nvSpPr>
        <p:spPr>
          <a:xfrm>
            <a:off x="7160967" y="1055800"/>
            <a:ext cx="4668000" cy="1231066"/>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1600" b="1" kern="0">
                <a:solidFill>
                  <a:srgbClr val="000000"/>
                </a:solidFill>
                <a:latin typeface="Calibri"/>
                <a:ea typeface="Calibri"/>
                <a:cs typeface="Calibri"/>
                <a:sym typeface="Calibri"/>
              </a:rPr>
              <a:t>Leadership teams</a:t>
            </a:r>
            <a:r>
              <a:rPr lang="en" sz="1600" kern="0">
                <a:solidFill>
                  <a:srgbClr val="000000"/>
                </a:solidFill>
                <a:latin typeface="Calibri"/>
                <a:ea typeface="Calibri"/>
                <a:cs typeface="Calibri"/>
                <a:sym typeface="Calibri"/>
              </a:rPr>
              <a:t> - to support governance and oversight, firm-level strategic targets and implementation plans, performance linked metrics and capacity building. </a:t>
            </a:r>
            <a:endParaRPr sz="1600" kern="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7"/>
          <p:cNvPicPr preferRelativeResize="0"/>
          <p:nvPr/>
        </p:nvPicPr>
        <p:blipFill>
          <a:blip r:embed="rId3">
            <a:alphaModFix/>
          </a:blip>
          <a:stretch>
            <a:fillRect/>
          </a:stretch>
        </p:blipFill>
        <p:spPr>
          <a:xfrm>
            <a:off x="0" y="1"/>
            <a:ext cx="323768" cy="6857999"/>
          </a:xfrm>
          <a:prstGeom prst="rect">
            <a:avLst/>
          </a:prstGeom>
          <a:noFill/>
          <a:ln>
            <a:noFill/>
          </a:ln>
        </p:spPr>
      </p:pic>
      <p:sp>
        <p:nvSpPr>
          <p:cNvPr id="97" name="Google Shape;97;p17"/>
          <p:cNvSpPr txBox="1"/>
          <p:nvPr/>
        </p:nvSpPr>
        <p:spPr>
          <a:xfrm>
            <a:off x="654351" y="219408"/>
            <a:ext cx="10311200" cy="11160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Part 1: The Business Case Guide</a:t>
            </a:r>
            <a:endParaRPr sz="3600" b="1" kern="0">
              <a:solidFill>
                <a:srgbClr val="595959"/>
              </a:solidFill>
              <a:latin typeface="Calibri"/>
              <a:ea typeface="Calibri"/>
              <a:cs typeface="Calibri"/>
              <a:sym typeface="Calibri"/>
            </a:endParaRPr>
          </a:p>
        </p:txBody>
      </p:sp>
      <p:sp>
        <p:nvSpPr>
          <p:cNvPr id="98" name="Google Shape;98;p17"/>
          <p:cNvSpPr txBox="1"/>
          <p:nvPr/>
        </p:nvSpPr>
        <p:spPr>
          <a:xfrm>
            <a:off x="695917" y="1520175"/>
            <a:ext cx="6437200" cy="4547600"/>
          </a:xfrm>
          <a:prstGeom prst="rect">
            <a:avLst/>
          </a:prstGeom>
          <a:noFill/>
          <a:ln>
            <a:noFill/>
          </a:ln>
        </p:spPr>
        <p:txBody>
          <a:bodyPr spcFirstLastPara="1" wrap="square" lIns="91433" tIns="45700" rIns="91433" bIns="45700" anchor="t" anchorCtr="0">
            <a:normAutofit fontScale="77500" lnSpcReduction="20000"/>
          </a:bodyPr>
          <a:lstStyle/>
          <a:p>
            <a:pPr marL="152396" indent="-150915" defTabSz="1219170">
              <a:lnSpc>
                <a:spcPct val="115000"/>
              </a:lnSpc>
              <a:spcBef>
                <a:spcPts val="667"/>
              </a:spcBef>
              <a:buClr>
                <a:srgbClr val="595959"/>
              </a:buClr>
              <a:buSzPct val="100000"/>
              <a:buFont typeface="Calibri"/>
              <a:buChar char="•"/>
            </a:pPr>
            <a:r>
              <a:rPr lang="en" sz="3067" kern="0">
                <a:solidFill>
                  <a:srgbClr val="595959"/>
                </a:solidFill>
                <a:latin typeface="Calibri"/>
                <a:ea typeface="Calibri"/>
                <a:cs typeface="Calibri"/>
                <a:sym typeface="Calibri"/>
              </a:rPr>
              <a:t> Impacts and dependencies on nature lead to risks for organisations and their value chains.</a:t>
            </a:r>
            <a:endParaRPr sz="3067" kern="0">
              <a:solidFill>
                <a:srgbClr val="595959"/>
              </a:solidFill>
              <a:latin typeface="Calibri"/>
              <a:ea typeface="Calibri"/>
              <a:cs typeface="Calibri"/>
              <a:sym typeface="Calibri"/>
            </a:endParaRPr>
          </a:p>
          <a:p>
            <a:pPr marL="152396" indent="-150915" defTabSz="1219170">
              <a:lnSpc>
                <a:spcPct val="115000"/>
              </a:lnSpc>
              <a:spcBef>
                <a:spcPts val="1067"/>
              </a:spcBef>
              <a:buClr>
                <a:srgbClr val="595959"/>
              </a:buClr>
              <a:buSzPct val="100000"/>
              <a:buFont typeface="Calibri"/>
              <a:buChar char="•"/>
            </a:pPr>
            <a:r>
              <a:rPr lang="en" sz="3067" kern="0">
                <a:solidFill>
                  <a:srgbClr val="595959"/>
                </a:solidFill>
                <a:latin typeface="Calibri"/>
                <a:ea typeface="Calibri"/>
                <a:cs typeface="Calibri"/>
                <a:sym typeface="Calibri"/>
              </a:rPr>
              <a:t> Clients’ nature exposure is part of a law firm’s value chain.</a:t>
            </a:r>
            <a:endParaRPr sz="3067" kern="0">
              <a:solidFill>
                <a:srgbClr val="595959"/>
              </a:solidFill>
              <a:latin typeface="Calibri"/>
              <a:ea typeface="Calibri"/>
              <a:cs typeface="Calibri"/>
              <a:sym typeface="Calibri"/>
            </a:endParaRPr>
          </a:p>
          <a:p>
            <a:pPr marL="152396" indent="-150915" defTabSz="1219170">
              <a:lnSpc>
                <a:spcPct val="115000"/>
              </a:lnSpc>
              <a:spcBef>
                <a:spcPts val="1067"/>
              </a:spcBef>
              <a:buClr>
                <a:srgbClr val="595959"/>
              </a:buClr>
              <a:buSzPct val="100000"/>
              <a:buFont typeface="Calibri"/>
              <a:buChar char="•"/>
            </a:pPr>
            <a:r>
              <a:rPr lang="en" sz="3067" kern="0">
                <a:solidFill>
                  <a:srgbClr val="595959"/>
                </a:solidFill>
                <a:latin typeface="Calibri"/>
                <a:ea typeface="Calibri"/>
                <a:cs typeface="Calibri"/>
                <a:sym typeface="Calibri"/>
              </a:rPr>
              <a:t> Opportunities for lawyers to manage these risks = new clients, matters and markets.</a:t>
            </a:r>
            <a:endParaRPr sz="3067" kern="0">
              <a:solidFill>
                <a:srgbClr val="595959"/>
              </a:solidFill>
              <a:latin typeface="Calibri"/>
              <a:ea typeface="Calibri"/>
              <a:cs typeface="Calibri"/>
              <a:sym typeface="Calibri"/>
            </a:endParaRPr>
          </a:p>
          <a:p>
            <a:pPr marL="152396" indent="-150915" defTabSz="1219170">
              <a:lnSpc>
                <a:spcPct val="115000"/>
              </a:lnSpc>
              <a:spcBef>
                <a:spcPts val="1067"/>
              </a:spcBef>
              <a:buClr>
                <a:srgbClr val="595959"/>
              </a:buClr>
              <a:buSzPct val="100000"/>
              <a:buFont typeface="Calibri"/>
              <a:buChar char="•"/>
            </a:pPr>
            <a:r>
              <a:rPr lang="en" sz="3067" kern="0">
                <a:solidFill>
                  <a:srgbClr val="595959"/>
                </a:solidFill>
                <a:latin typeface="Calibri"/>
                <a:ea typeface="Calibri"/>
                <a:cs typeface="Calibri"/>
                <a:sym typeface="Calibri"/>
              </a:rPr>
              <a:t> Current legal industry not awake to mainstream relevance of nature - seen as niche.</a:t>
            </a:r>
            <a:endParaRPr sz="3067" kern="0">
              <a:solidFill>
                <a:srgbClr val="595959"/>
              </a:solidFill>
              <a:latin typeface="Calibri"/>
              <a:ea typeface="Calibri"/>
              <a:cs typeface="Calibri"/>
              <a:sym typeface="Calibri"/>
            </a:endParaRPr>
          </a:p>
          <a:p>
            <a:pPr marL="152396" indent="-150915" defTabSz="1219170">
              <a:lnSpc>
                <a:spcPct val="115000"/>
              </a:lnSpc>
              <a:spcBef>
                <a:spcPts val="1067"/>
              </a:spcBef>
              <a:spcAft>
                <a:spcPts val="1067"/>
              </a:spcAft>
              <a:buClr>
                <a:srgbClr val="595959"/>
              </a:buClr>
              <a:buSzPct val="100000"/>
              <a:buFont typeface="Calibri"/>
              <a:buChar char="•"/>
            </a:pPr>
            <a:r>
              <a:rPr lang="en" sz="3067" kern="0">
                <a:solidFill>
                  <a:srgbClr val="595959"/>
                </a:solidFill>
                <a:latin typeface="Calibri"/>
                <a:ea typeface="Calibri"/>
                <a:cs typeface="Calibri"/>
                <a:sym typeface="Calibri"/>
              </a:rPr>
              <a:t> </a:t>
            </a:r>
            <a:r>
              <a:rPr lang="en" sz="3067" b="1" kern="0">
                <a:solidFill>
                  <a:srgbClr val="595959"/>
                </a:solidFill>
                <a:latin typeface="Calibri"/>
                <a:ea typeface="Calibri"/>
                <a:cs typeface="Calibri"/>
                <a:sym typeface="Calibri"/>
              </a:rPr>
              <a:t>Use this guide to signpost colleagues and law firm management.</a:t>
            </a:r>
            <a:endParaRPr sz="3067" b="1" kern="0">
              <a:solidFill>
                <a:srgbClr val="595959"/>
              </a:solidFill>
              <a:latin typeface="Calibri"/>
              <a:ea typeface="Calibri"/>
              <a:cs typeface="Calibri"/>
              <a:sym typeface="Calibri"/>
            </a:endParaRPr>
          </a:p>
        </p:txBody>
      </p:sp>
      <p:grpSp>
        <p:nvGrpSpPr>
          <p:cNvPr id="99" name="Google Shape;99;p17"/>
          <p:cNvGrpSpPr/>
          <p:nvPr/>
        </p:nvGrpSpPr>
        <p:grpSpPr>
          <a:xfrm>
            <a:off x="7623409" y="2538641"/>
            <a:ext cx="3861900" cy="1966861"/>
            <a:chOff x="8277625" y="437375"/>
            <a:chExt cx="3861900" cy="1966862"/>
          </a:xfrm>
        </p:grpSpPr>
        <p:sp>
          <p:nvSpPr>
            <p:cNvPr id="100" name="Google Shape;100;p17"/>
            <p:cNvSpPr/>
            <p:nvPr/>
          </p:nvSpPr>
          <p:spPr>
            <a:xfrm flipH="1">
              <a:off x="8277625" y="437375"/>
              <a:ext cx="2748000" cy="1560000"/>
            </a:xfrm>
            <a:prstGeom prst="wedgeEllipseCallout">
              <a:avLst>
                <a:gd name="adj1" fmla="val -55042"/>
                <a:gd name="adj2" fmla="val 29353"/>
              </a:avLst>
            </a:prstGeom>
            <a:solidFill>
              <a:srgbClr val="F1FAED"/>
            </a:solidFill>
            <a:ln w="7150" cap="flat" cmpd="sng">
              <a:solidFill>
                <a:srgbClr val="274E13"/>
              </a:solidFill>
              <a:prstDash val="solid"/>
              <a:round/>
              <a:headEnd type="none" w="sm" len="sm"/>
              <a:tailEnd type="none" w="sm" len="sm"/>
            </a:ln>
          </p:spPr>
          <p:txBody>
            <a:bodyPr spcFirstLastPara="1" wrap="square" lIns="91433" tIns="91433" rIns="91433" bIns="91433" anchor="ctr" anchorCtr="0">
              <a:noAutofit/>
            </a:bodyPr>
            <a:lstStyle/>
            <a:p>
              <a:pPr algn="ctr" defTabSz="1219170">
                <a:lnSpc>
                  <a:spcPct val="115000"/>
                </a:lnSpc>
                <a:buClr>
                  <a:srgbClr val="000000"/>
                </a:buClr>
                <a:buSzPts val="1100"/>
              </a:pPr>
              <a:r>
                <a:rPr lang="en" sz="1467" i="1" kern="0">
                  <a:solidFill>
                    <a:srgbClr val="274E13"/>
                  </a:solidFill>
                  <a:latin typeface="Open Sans"/>
                  <a:ea typeface="Open Sans"/>
                  <a:cs typeface="Open Sans"/>
                  <a:sym typeface="Open Sans"/>
                </a:rPr>
                <a:t>Over </a:t>
              </a:r>
              <a:r>
                <a:rPr lang="en" sz="1467" b="1" i="1" kern="0">
                  <a:solidFill>
                    <a:srgbClr val="274E13"/>
                  </a:solidFill>
                  <a:latin typeface="Open Sans"/>
                  <a:ea typeface="Open Sans"/>
                  <a:cs typeface="Open Sans"/>
                  <a:sym typeface="Open Sans"/>
                </a:rPr>
                <a:t>half of global GDP</a:t>
              </a:r>
              <a:r>
                <a:rPr lang="en" sz="1467" i="1" kern="0">
                  <a:solidFill>
                    <a:srgbClr val="274E13"/>
                  </a:solidFill>
                  <a:latin typeface="Open Sans"/>
                  <a:ea typeface="Open Sans"/>
                  <a:cs typeface="Open Sans"/>
                  <a:sym typeface="Open Sans"/>
                </a:rPr>
                <a:t> (US$58 trillion) is moderately or highly dependent on ecosystem services.</a:t>
              </a:r>
              <a:endParaRPr sz="1467" i="1" kern="0">
                <a:solidFill>
                  <a:srgbClr val="000000"/>
                </a:solidFill>
                <a:latin typeface="Arial"/>
                <a:ea typeface="Arial"/>
                <a:cs typeface="Arial"/>
                <a:sym typeface="Arial"/>
              </a:endParaRPr>
            </a:p>
          </p:txBody>
        </p:sp>
        <p:sp>
          <p:nvSpPr>
            <p:cNvPr id="101" name="Google Shape;101;p17"/>
            <p:cNvSpPr txBox="1"/>
            <p:nvPr/>
          </p:nvSpPr>
          <p:spPr>
            <a:xfrm>
              <a:off x="11025625" y="1464250"/>
              <a:ext cx="1113900" cy="939987"/>
            </a:xfrm>
            <a:prstGeom prst="rect">
              <a:avLst/>
            </a:prstGeom>
            <a:noFill/>
            <a:ln>
              <a:noFill/>
            </a:ln>
          </p:spPr>
          <p:txBody>
            <a:bodyPr spcFirstLastPara="1" wrap="square" lIns="91433" tIns="91433" rIns="91433" bIns="91433" anchor="t" anchorCtr="0">
              <a:spAutoFit/>
            </a:bodyPr>
            <a:lstStyle/>
            <a:p>
              <a:pPr marL="84665" algn="ctr" defTabSz="1219170">
                <a:lnSpc>
                  <a:spcPct val="115000"/>
                </a:lnSpc>
                <a:buClr>
                  <a:srgbClr val="000000"/>
                </a:buClr>
                <a:buSzPts val="800"/>
              </a:pPr>
              <a:r>
                <a:rPr lang="en" sz="1067" b="1" kern="0">
                  <a:solidFill>
                    <a:srgbClr val="274E13"/>
                  </a:solidFill>
                  <a:latin typeface="Open Sans"/>
                  <a:ea typeface="Open Sans"/>
                  <a:cs typeface="Open Sans"/>
                  <a:sym typeface="Open Sans"/>
                </a:rPr>
                <a:t>World Economic Forum / PwC</a:t>
              </a:r>
              <a:endParaRPr sz="1067" kern="0">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8"/>
          <p:cNvPicPr preferRelativeResize="0"/>
          <p:nvPr/>
        </p:nvPicPr>
        <p:blipFill>
          <a:blip r:embed="rId3">
            <a:alphaModFix/>
          </a:blip>
          <a:stretch>
            <a:fillRect/>
          </a:stretch>
        </p:blipFill>
        <p:spPr>
          <a:xfrm>
            <a:off x="0" y="1"/>
            <a:ext cx="323768" cy="6857999"/>
          </a:xfrm>
          <a:prstGeom prst="rect">
            <a:avLst/>
          </a:prstGeom>
          <a:noFill/>
          <a:ln>
            <a:noFill/>
          </a:ln>
        </p:spPr>
      </p:pic>
      <p:sp>
        <p:nvSpPr>
          <p:cNvPr id="107" name="Google Shape;107;p18"/>
          <p:cNvSpPr txBox="1"/>
          <p:nvPr/>
        </p:nvSpPr>
        <p:spPr>
          <a:xfrm>
            <a:off x="588200" y="158559"/>
            <a:ext cx="10311200" cy="947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Part 2: The Toolkit</a:t>
            </a:r>
            <a:endParaRPr sz="3600" b="1" kern="0">
              <a:solidFill>
                <a:srgbClr val="595959"/>
              </a:solidFill>
              <a:latin typeface="Calibri"/>
              <a:ea typeface="Calibri"/>
              <a:cs typeface="Calibri"/>
              <a:sym typeface="Calibri"/>
            </a:endParaRPr>
          </a:p>
        </p:txBody>
      </p:sp>
      <p:pic>
        <p:nvPicPr>
          <p:cNvPr id="108" name="Google Shape;108;p18"/>
          <p:cNvPicPr preferRelativeResize="0"/>
          <p:nvPr/>
        </p:nvPicPr>
        <p:blipFill rotWithShape="1">
          <a:blip r:embed="rId4">
            <a:alphaModFix/>
          </a:blip>
          <a:srcRect/>
          <a:stretch/>
        </p:blipFill>
        <p:spPr>
          <a:xfrm>
            <a:off x="3536763" y="1032141"/>
            <a:ext cx="6868351" cy="5168027"/>
          </a:xfrm>
          <a:prstGeom prst="rect">
            <a:avLst/>
          </a:prstGeom>
          <a:noFill/>
          <a:ln>
            <a:noFill/>
          </a:ln>
        </p:spPr>
      </p:pic>
      <p:sp>
        <p:nvSpPr>
          <p:cNvPr id="109" name="Google Shape;109;p18"/>
          <p:cNvSpPr/>
          <p:nvPr/>
        </p:nvSpPr>
        <p:spPr>
          <a:xfrm>
            <a:off x="646333" y="2209468"/>
            <a:ext cx="2046800" cy="1938800"/>
          </a:xfrm>
          <a:prstGeom prst="roundRect">
            <a:avLst>
              <a:gd name="adj" fmla="val 16667"/>
            </a:avLst>
          </a:prstGeom>
          <a:solidFill>
            <a:srgbClr val="6A885B"/>
          </a:solidFill>
          <a:ln w="7150" cap="flat" cmpd="sng">
            <a:solidFill>
              <a:schemeClr val="accent6"/>
            </a:solidFill>
            <a:prstDash val="solid"/>
            <a:miter lim="8000"/>
            <a:headEnd type="none" w="sm" len="sm"/>
            <a:tailEnd type="none" w="sm" len="sm"/>
          </a:ln>
          <a:effectLst>
            <a:outerShdw blurRad="38100" dist="28575" dir="2700000" algn="tl" rotWithShape="0">
              <a:srgbClr val="000000">
                <a:alpha val="40000"/>
              </a:srgbClr>
            </a:outerShdw>
          </a:effectLst>
        </p:spPr>
        <p:txBody>
          <a:bodyPr spcFirstLastPara="1" wrap="square" lIns="91433" tIns="45700" rIns="91433" bIns="45700" anchor="t" anchorCtr="0">
            <a:noAutofit/>
          </a:bodyPr>
          <a:lstStyle/>
          <a:p>
            <a:pPr algn="ctr" defTabSz="1219170">
              <a:buClr>
                <a:srgbClr val="000000"/>
              </a:buClr>
              <a:buSzPts val="1400"/>
            </a:pPr>
            <a:r>
              <a:rPr lang="en" sz="1867" b="1" kern="0">
                <a:solidFill>
                  <a:srgbClr val="FFFFFF"/>
                </a:solidFill>
                <a:latin typeface="Calibri"/>
                <a:ea typeface="Calibri"/>
                <a:cs typeface="Calibri"/>
                <a:sym typeface="Calibri"/>
              </a:rPr>
              <a:t>Modular design</a:t>
            </a:r>
            <a:r>
              <a:rPr lang="en" sz="1867" kern="0">
                <a:solidFill>
                  <a:srgbClr val="FFFFFF"/>
                </a:solidFill>
                <a:latin typeface="Calibri"/>
                <a:ea typeface="Calibri"/>
                <a:cs typeface="Calibri"/>
                <a:sym typeface="Calibri"/>
              </a:rPr>
              <a:t>: use all or part of the tool, from any starting point.</a:t>
            </a:r>
            <a:endParaRPr sz="1867" kern="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19"/>
          <p:cNvPicPr preferRelativeResize="0"/>
          <p:nvPr/>
        </p:nvPicPr>
        <p:blipFill>
          <a:blip r:embed="rId3">
            <a:alphaModFix/>
          </a:blip>
          <a:stretch>
            <a:fillRect/>
          </a:stretch>
        </p:blipFill>
        <p:spPr>
          <a:xfrm>
            <a:off x="0" y="1"/>
            <a:ext cx="323768" cy="6857999"/>
          </a:xfrm>
          <a:prstGeom prst="rect">
            <a:avLst/>
          </a:prstGeom>
          <a:noFill/>
          <a:ln>
            <a:noFill/>
          </a:ln>
        </p:spPr>
      </p:pic>
      <p:sp>
        <p:nvSpPr>
          <p:cNvPr id="115" name="Google Shape;115;p19"/>
          <p:cNvSpPr txBox="1"/>
          <p:nvPr/>
        </p:nvSpPr>
        <p:spPr>
          <a:xfrm>
            <a:off x="505067" y="125325"/>
            <a:ext cx="10311200" cy="947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Toolkit Stage 1a: Client’s sectoral nature indicators</a:t>
            </a:r>
            <a:endParaRPr sz="3600" b="1" kern="0">
              <a:solidFill>
                <a:srgbClr val="595959"/>
              </a:solidFill>
              <a:latin typeface="Calibri"/>
              <a:ea typeface="Calibri"/>
              <a:cs typeface="Calibri"/>
              <a:sym typeface="Calibri"/>
            </a:endParaRPr>
          </a:p>
        </p:txBody>
      </p:sp>
      <p:pic>
        <p:nvPicPr>
          <p:cNvPr id="116" name="Google Shape;116;p19"/>
          <p:cNvPicPr preferRelativeResize="0"/>
          <p:nvPr/>
        </p:nvPicPr>
        <p:blipFill>
          <a:blip r:embed="rId4">
            <a:alphaModFix/>
          </a:blip>
          <a:stretch>
            <a:fillRect/>
          </a:stretch>
        </p:blipFill>
        <p:spPr>
          <a:xfrm>
            <a:off x="667467" y="1005833"/>
            <a:ext cx="10990765" cy="57274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0"/>
          <p:cNvPicPr preferRelativeResize="0"/>
          <p:nvPr/>
        </p:nvPicPr>
        <p:blipFill>
          <a:blip r:embed="rId3">
            <a:alphaModFix/>
          </a:blip>
          <a:stretch>
            <a:fillRect/>
          </a:stretch>
        </p:blipFill>
        <p:spPr>
          <a:xfrm>
            <a:off x="0" y="1"/>
            <a:ext cx="323768" cy="6857999"/>
          </a:xfrm>
          <a:prstGeom prst="rect">
            <a:avLst/>
          </a:prstGeom>
          <a:noFill/>
          <a:ln>
            <a:noFill/>
          </a:ln>
        </p:spPr>
      </p:pic>
      <p:sp>
        <p:nvSpPr>
          <p:cNvPr id="122" name="Google Shape;122;p20"/>
          <p:cNvSpPr txBox="1"/>
          <p:nvPr/>
        </p:nvSpPr>
        <p:spPr>
          <a:xfrm>
            <a:off x="505067" y="125325"/>
            <a:ext cx="10311200" cy="947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Toolkit Stage 1b: Client’s nature governance</a:t>
            </a:r>
            <a:endParaRPr sz="3600" b="1" kern="0">
              <a:solidFill>
                <a:srgbClr val="595959"/>
              </a:solidFill>
              <a:latin typeface="Calibri"/>
              <a:ea typeface="Calibri"/>
              <a:cs typeface="Calibri"/>
              <a:sym typeface="Calibri"/>
            </a:endParaRPr>
          </a:p>
        </p:txBody>
      </p:sp>
      <p:graphicFrame>
        <p:nvGraphicFramePr>
          <p:cNvPr id="123" name="Google Shape;123;p20"/>
          <p:cNvGraphicFramePr/>
          <p:nvPr/>
        </p:nvGraphicFramePr>
        <p:xfrm>
          <a:off x="704597" y="1426169"/>
          <a:ext cx="4000000" cy="4000000"/>
        </p:xfrm>
        <a:graphic>
          <a:graphicData uri="http://schemas.openxmlformats.org/drawingml/2006/table">
            <a:tbl>
              <a:tblPr>
                <a:noFill/>
              </a:tblPr>
              <a:tblGrid>
                <a:gridCol w="4304433">
                  <a:extLst>
                    <a:ext uri="{9D8B030D-6E8A-4147-A177-3AD203B41FA5}">
                      <a16:colId xmlns:a16="http://schemas.microsoft.com/office/drawing/2014/main" val="20000"/>
                    </a:ext>
                  </a:extLst>
                </a:gridCol>
                <a:gridCol w="6784633">
                  <a:extLst>
                    <a:ext uri="{9D8B030D-6E8A-4147-A177-3AD203B41FA5}">
                      <a16:colId xmlns:a16="http://schemas.microsoft.com/office/drawing/2014/main" val="20001"/>
                    </a:ext>
                  </a:extLst>
                </a:gridCol>
              </a:tblGrid>
              <a:tr h="751233">
                <a:tc>
                  <a:txBody>
                    <a:bodyPr/>
                    <a:lstStyle/>
                    <a:p>
                      <a:pPr marL="0" marR="0" lvl="0" indent="0" algn="l" rtl="0">
                        <a:lnSpc>
                          <a:spcPct val="115000"/>
                        </a:lnSpc>
                        <a:spcBef>
                          <a:spcPts val="0"/>
                        </a:spcBef>
                        <a:spcAft>
                          <a:spcPts val="0"/>
                        </a:spcAft>
                        <a:buClr>
                          <a:srgbClr val="000000"/>
                        </a:buClr>
                        <a:buSzPts val="700"/>
                        <a:buFont typeface="Calibri"/>
                        <a:buNone/>
                      </a:pPr>
                      <a:r>
                        <a:rPr lang="en" sz="1600" b="1" u="none" strike="noStrike" cap="none">
                          <a:solidFill>
                            <a:srgbClr val="000000"/>
                          </a:solidFill>
                          <a:latin typeface="Calibri"/>
                          <a:ea typeface="Calibri"/>
                          <a:cs typeface="Calibri"/>
                          <a:sym typeface="Calibri"/>
                        </a:rPr>
                        <a:t>Pre-alignment </a:t>
                      </a:r>
                      <a:r>
                        <a:rPr lang="en" sz="1600" u="none" strike="noStrike" cap="none">
                          <a:solidFill>
                            <a:srgbClr val="000000"/>
                          </a:solidFill>
                          <a:latin typeface="Calibri"/>
                          <a:ea typeface="Calibri"/>
                          <a:cs typeface="Calibri"/>
                          <a:sym typeface="Calibri"/>
                        </a:rPr>
                        <a:t>(Limited response)</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4F34"/>
                    </a:solidFill>
                  </a:tcPr>
                </a:tc>
                <a:tc>
                  <a:txBody>
                    <a:bodyPr/>
                    <a:lstStyle/>
                    <a:p>
                      <a:pPr marL="0" marR="0" lvl="0" indent="0" algn="l" rtl="0">
                        <a:lnSpc>
                          <a:spcPct val="115000"/>
                        </a:lnSpc>
                        <a:spcBef>
                          <a:spcPts val="0"/>
                        </a:spcBef>
                        <a:spcAft>
                          <a:spcPts val="0"/>
                        </a:spcAft>
                        <a:buClr>
                          <a:srgbClr val="000000"/>
                        </a:buClr>
                        <a:buSzPts val="700"/>
                        <a:buFont typeface="Open Sans"/>
                        <a:buNone/>
                      </a:pPr>
                      <a:r>
                        <a:rPr lang="en" sz="1600" u="none" strike="noStrike" cap="none">
                          <a:solidFill>
                            <a:srgbClr val="000000"/>
                          </a:solidFill>
                          <a:latin typeface="Calibri"/>
                          <a:ea typeface="Calibri"/>
                          <a:cs typeface="Calibri"/>
                          <a:sym typeface="Calibri"/>
                        </a:rPr>
                        <a:t>No public disclosure of nature-related risks, impacts, or commitments.</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4F34"/>
                    </a:solidFill>
                  </a:tcPr>
                </a:tc>
                <a:extLst>
                  <a:ext uri="{0D108BD9-81ED-4DB2-BD59-A6C34878D82A}">
                    <a16:rowId xmlns:a16="http://schemas.microsoft.com/office/drawing/2014/main" val="10000"/>
                  </a:ext>
                </a:extLst>
              </a:tr>
              <a:tr h="1069033">
                <a:tc>
                  <a:txBody>
                    <a:bodyPr/>
                    <a:lstStyle/>
                    <a:p>
                      <a:pPr marL="0" marR="0" lvl="0" indent="0" algn="l" rtl="0">
                        <a:lnSpc>
                          <a:spcPct val="115000"/>
                        </a:lnSpc>
                        <a:spcBef>
                          <a:spcPts val="0"/>
                        </a:spcBef>
                        <a:spcAft>
                          <a:spcPts val="0"/>
                        </a:spcAft>
                        <a:buClr>
                          <a:srgbClr val="000000"/>
                        </a:buClr>
                        <a:buSzPts val="700"/>
                        <a:buFont typeface="Calibri"/>
                        <a:buNone/>
                      </a:pPr>
                      <a:r>
                        <a:rPr lang="en" sz="1600" b="1" u="none" strike="noStrike" cap="none">
                          <a:solidFill>
                            <a:srgbClr val="000000"/>
                          </a:solidFill>
                          <a:latin typeface="Calibri"/>
                          <a:ea typeface="Calibri"/>
                          <a:cs typeface="Calibri"/>
                          <a:sym typeface="Calibri"/>
                        </a:rPr>
                        <a:t>Starter </a:t>
                      </a:r>
                      <a:r>
                        <a:rPr lang="en" sz="1600" u="none" strike="noStrike" cap="none">
                          <a:solidFill>
                            <a:srgbClr val="000000"/>
                          </a:solidFill>
                          <a:latin typeface="Calibri"/>
                          <a:ea typeface="Calibri"/>
                          <a:cs typeface="Calibri"/>
                          <a:sym typeface="Calibri"/>
                        </a:rPr>
                        <a:t>(Acknowledgement and initial transparency)</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8652"/>
                    </a:solidFill>
                  </a:tcPr>
                </a:tc>
                <a:tc>
                  <a:txBody>
                    <a:bodyPr/>
                    <a:lstStyle/>
                    <a:p>
                      <a:pPr marL="0" marR="0" lvl="0" indent="0" algn="l" rtl="0">
                        <a:lnSpc>
                          <a:spcPct val="115000"/>
                        </a:lnSpc>
                        <a:spcBef>
                          <a:spcPts val="0"/>
                        </a:spcBef>
                        <a:spcAft>
                          <a:spcPts val="0"/>
                        </a:spcAft>
                        <a:buClr>
                          <a:srgbClr val="000000"/>
                        </a:buClr>
                        <a:buSzPts val="700"/>
                        <a:buFont typeface="Open Sans"/>
                        <a:buNone/>
                      </a:pPr>
                      <a:r>
                        <a:rPr lang="en" sz="1600" u="none" strike="noStrike" cap="none">
                          <a:solidFill>
                            <a:srgbClr val="000000"/>
                          </a:solidFill>
                          <a:latin typeface="Calibri"/>
                          <a:ea typeface="Calibri"/>
                          <a:cs typeface="Calibri"/>
                          <a:sym typeface="Calibri"/>
                        </a:rPr>
                        <a:t>Undertakes some voluntary </a:t>
                      </a:r>
                      <a:r>
                        <a:rPr lang="en" sz="1600" u="sng" strike="noStrike" cap="none">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CDP</a:t>
                      </a:r>
                      <a:r>
                        <a:rPr lang="en" sz="1600" u="none" strike="noStrike" cap="none">
                          <a:solidFill>
                            <a:srgbClr val="000000"/>
                          </a:solidFill>
                          <a:latin typeface="Calibri"/>
                          <a:ea typeface="Calibri"/>
                          <a:cs typeface="Calibri"/>
                          <a:sym typeface="Calibri"/>
                        </a:rPr>
                        <a:t> nature reporting.</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28652"/>
                    </a:solidFill>
                  </a:tcPr>
                </a:tc>
                <a:extLst>
                  <a:ext uri="{0D108BD9-81ED-4DB2-BD59-A6C34878D82A}">
                    <a16:rowId xmlns:a16="http://schemas.microsoft.com/office/drawing/2014/main" val="10001"/>
                  </a:ext>
                </a:extLst>
              </a:tr>
              <a:tr h="751233">
                <a:tc>
                  <a:txBody>
                    <a:bodyPr/>
                    <a:lstStyle/>
                    <a:p>
                      <a:pPr marL="0" marR="0" lvl="0" indent="0" algn="l" rtl="0">
                        <a:lnSpc>
                          <a:spcPct val="115000"/>
                        </a:lnSpc>
                        <a:spcBef>
                          <a:spcPts val="0"/>
                        </a:spcBef>
                        <a:spcAft>
                          <a:spcPts val="0"/>
                        </a:spcAft>
                        <a:buClr>
                          <a:srgbClr val="000000"/>
                        </a:buClr>
                        <a:buSzPts val="700"/>
                        <a:buFont typeface="Calibri"/>
                        <a:buNone/>
                      </a:pPr>
                      <a:r>
                        <a:rPr lang="en" sz="1600" b="1" u="none" strike="noStrike" cap="none">
                          <a:solidFill>
                            <a:srgbClr val="000000"/>
                          </a:solidFill>
                          <a:latin typeface="Calibri"/>
                          <a:ea typeface="Calibri"/>
                          <a:cs typeface="Calibri"/>
                          <a:sym typeface="Calibri"/>
                        </a:rPr>
                        <a:t>Foundation </a:t>
                      </a:r>
                      <a:r>
                        <a:rPr lang="en" sz="1600" u="none" strike="noStrike" cap="none">
                          <a:solidFill>
                            <a:srgbClr val="000000"/>
                          </a:solidFill>
                          <a:latin typeface="Calibri"/>
                          <a:ea typeface="Calibri"/>
                          <a:cs typeface="Calibri"/>
                          <a:sym typeface="Calibri"/>
                        </a:rPr>
                        <a:t>(Financial risk management)</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BC5F"/>
                    </a:solidFill>
                  </a:tcPr>
                </a:tc>
                <a:tc>
                  <a:txBody>
                    <a:bodyPr/>
                    <a:lstStyle/>
                    <a:p>
                      <a:pPr marL="0" marR="0" lvl="0" indent="0" algn="l" rtl="0">
                        <a:lnSpc>
                          <a:spcPct val="115000"/>
                        </a:lnSpc>
                        <a:spcBef>
                          <a:spcPts val="0"/>
                        </a:spcBef>
                        <a:spcAft>
                          <a:spcPts val="0"/>
                        </a:spcAft>
                        <a:buClr>
                          <a:srgbClr val="000000"/>
                        </a:buClr>
                        <a:buSzPts val="700"/>
                        <a:buFont typeface="Open Sans"/>
                        <a:buNone/>
                      </a:pPr>
                      <a:r>
                        <a:rPr lang="en" sz="1600" u="none" strike="noStrike" cap="none">
                          <a:solidFill>
                            <a:srgbClr val="000000"/>
                          </a:solidFill>
                          <a:latin typeface="Calibri"/>
                          <a:ea typeface="Calibri"/>
                          <a:cs typeface="Calibri"/>
                          <a:sym typeface="Calibri"/>
                        </a:rPr>
                        <a:t>Voluntary </a:t>
                      </a:r>
                      <a:r>
                        <a:rPr lang="en" sz="1600" u="sng" strike="noStrike" cap="none">
                          <a:solidFill>
                            <a:srgbClr val="1155CC"/>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TNFD</a:t>
                      </a:r>
                      <a:r>
                        <a:rPr lang="en" sz="1600" u="none" strike="noStrike" cap="none">
                          <a:solidFill>
                            <a:srgbClr val="000000"/>
                          </a:solidFill>
                          <a:latin typeface="Calibri"/>
                          <a:ea typeface="Calibri"/>
                          <a:cs typeface="Calibri"/>
                          <a:sym typeface="Calibri"/>
                        </a:rPr>
                        <a:t> reporting on nature-related financial risks.</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1BC5F"/>
                    </a:solidFill>
                  </a:tcPr>
                </a:tc>
                <a:extLst>
                  <a:ext uri="{0D108BD9-81ED-4DB2-BD59-A6C34878D82A}">
                    <a16:rowId xmlns:a16="http://schemas.microsoft.com/office/drawing/2014/main" val="10002"/>
                  </a:ext>
                </a:extLst>
              </a:tr>
              <a:tr h="751233">
                <a:tc>
                  <a:txBody>
                    <a:bodyPr/>
                    <a:lstStyle/>
                    <a:p>
                      <a:pPr marL="0" marR="0" lvl="0" indent="0" algn="l" rtl="0">
                        <a:lnSpc>
                          <a:spcPct val="115000"/>
                        </a:lnSpc>
                        <a:spcBef>
                          <a:spcPts val="0"/>
                        </a:spcBef>
                        <a:spcAft>
                          <a:spcPts val="0"/>
                        </a:spcAft>
                        <a:buClr>
                          <a:srgbClr val="000000"/>
                        </a:buClr>
                        <a:buSzPts val="700"/>
                        <a:buFont typeface="Calibri"/>
                        <a:buNone/>
                      </a:pPr>
                      <a:r>
                        <a:rPr lang="en" sz="1600" b="1" u="none" strike="noStrike" cap="none">
                          <a:solidFill>
                            <a:srgbClr val="000000"/>
                          </a:solidFill>
                          <a:latin typeface="Calibri"/>
                          <a:ea typeface="Calibri"/>
                          <a:cs typeface="Calibri"/>
                          <a:sym typeface="Calibri"/>
                        </a:rPr>
                        <a:t>Impact </a:t>
                      </a:r>
                      <a:r>
                        <a:rPr lang="en" sz="1600" u="none" strike="noStrike" cap="none">
                          <a:solidFill>
                            <a:srgbClr val="000000"/>
                          </a:solidFill>
                          <a:latin typeface="Calibri"/>
                          <a:ea typeface="Calibri"/>
                          <a:cs typeface="Calibri"/>
                          <a:sym typeface="Calibri"/>
                        </a:rPr>
                        <a:t>(Impact identification and action)</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BDAEC"/>
                    </a:solidFill>
                  </a:tcPr>
                </a:tc>
                <a:tc>
                  <a:txBody>
                    <a:bodyPr/>
                    <a:lstStyle/>
                    <a:p>
                      <a:pPr marL="0" marR="0" lvl="0" indent="0" algn="l" rtl="0">
                        <a:lnSpc>
                          <a:spcPct val="115000"/>
                        </a:lnSpc>
                        <a:spcBef>
                          <a:spcPts val="0"/>
                        </a:spcBef>
                        <a:spcAft>
                          <a:spcPts val="0"/>
                        </a:spcAft>
                        <a:buClr>
                          <a:srgbClr val="000000"/>
                        </a:buClr>
                        <a:buSzPts val="700"/>
                        <a:buFont typeface="Open Sans"/>
                        <a:buNone/>
                      </a:pPr>
                      <a:r>
                        <a:rPr lang="en" sz="1600" u="none" strike="noStrike" cap="none">
                          <a:solidFill>
                            <a:srgbClr val="000000"/>
                          </a:solidFill>
                          <a:latin typeface="Calibri"/>
                          <a:ea typeface="Calibri"/>
                          <a:cs typeface="Calibri"/>
                          <a:sym typeface="Calibri"/>
                        </a:rPr>
                        <a:t>Publicly disclosed nature-related impacts and science-based targets for nature.</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BDAEC"/>
                    </a:solidFill>
                  </a:tcPr>
                </a:tc>
                <a:extLst>
                  <a:ext uri="{0D108BD9-81ED-4DB2-BD59-A6C34878D82A}">
                    <a16:rowId xmlns:a16="http://schemas.microsoft.com/office/drawing/2014/main" val="10003"/>
                  </a:ext>
                </a:extLst>
              </a:tr>
              <a:tr h="751233">
                <a:tc>
                  <a:txBody>
                    <a:bodyPr/>
                    <a:lstStyle/>
                    <a:p>
                      <a:pPr marL="0" marR="0" lvl="0" indent="0" algn="l" rtl="0">
                        <a:lnSpc>
                          <a:spcPct val="115000"/>
                        </a:lnSpc>
                        <a:spcBef>
                          <a:spcPts val="0"/>
                        </a:spcBef>
                        <a:spcAft>
                          <a:spcPts val="0"/>
                        </a:spcAft>
                        <a:buClr>
                          <a:srgbClr val="000000"/>
                        </a:buClr>
                        <a:buSzPts val="700"/>
                        <a:buFont typeface="Calibri"/>
                        <a:buNone/>
                      </a:pPr>
                      <a:r>
                        <a:rPr lang="en" sz="1600" b="1" u="none" strike="noStrike" cap="none">
                          <a:solidFill>
                            <a:srgbClr val="000000"/>
                          </a:solidFill>
                          <a:latin typeface="Calibri"/>
                          <a:ea typeface="Calibri"/>
                          <a:cs typeface="Calibri"/>
                          <a:sym typeface="Calibri"/>
                        </a:rPr>
                        <a:t>Strategist </a:t>
                      </a:r>
                      <a:r>
                        <a:rPr lang="en" sz="1600" u="none" strike="noStrike" cap="none">
                          <a:solidFill>
                            <a:srgbClr val="000000"/>
                          </a:solidFill>
                          <a:latin typeface="Calibri"/>
                          <a:ea typeface="Calibri"/>
                          <a:cs typeface="Calibri"/>
                          <a:sym typeface="Calibri"/>
                        </a:rPr>
                        <a:t>(Full business integration and ambition)</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FE4"/>
                    </a:solidFill>
                  </a:tcPr>
                </a:tc>
                <a:tc>
                  <a:txBody>
                    <a:bodyPr/>
                    <a:lstStyle/>
                    <a:p>
                      <a:pPr marL="0" marR="0" lvl="0" indent="0" algn="l" rtl="0">
                        <a:lnSpc>
                          <a:spcPct val="115000"/>
                        </a:lnSpc>
                        <a:spcBef>
                          <a:spcPts val="0"/>
                        </a:spcBef>
                        <a:spcAft>
                          <a:spcPts val="0"/>
                        </a:spcAft>
                        <a:buClr>
                          <a:srgbClr val="000000"/>
                        </a:buClr>
                        <a:buSzPts val="700"/>
                        <a:buFont typeface="Open Sans"/>
                        <a:buNone/>
                      </a:pPr>
                      <a:r>
                        <a:rPr lang="en" sz="1600" u="none" strike="noStrike" cap="none">
                          <a:solidFill>
                            <a:srgbClr val="000000"/>
                          </a:solidFill>
                          <a:latin typeface="Calibri"/>
                          <a:ea typeface="Calibri"/>
                          <a:cs typeface="Calibri"/>
                          <a:sym typeface="Calibri"/>
                        </a:rPr>
                        <a:t>Targets integrated into governance and strategy, regular progress reporting.</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BDFE4"/>
                    </a:solidFill>
                  </a:tcPr>
                </a:tc>
                <a:extLst>
                  <a:ext uri="{0D108BD9-81ED-4DB2-BD59-A6C34878D82A}">
                    <a16:rowId xmlns:a16="http://schemas.microsoft.com/office/drawing/2014/main" val="10004"/>
                  </a:ext>
                </a:extLst>
              </a:tr>
              <a:tr h="751233">
                <a:tc>
                  <a:txBody>
                    <a:bodyPr/>
                    <a:lstStyle/>
                    <a:p>
                      <a:pPr marL="0" marR="0" lvl="0" indent="0" algn="l" rtl="0">
                        <a:lnSpc>
                          <a:spcPct val="115000"/>
                        </a:lnSpc>
                        <a:spcBef>
                          <a:spcPts val="0"/>
                        </a:spcBef>
                        <a:spcAft>
                          <a:spcPts val="0"/>
                        </a:spcAft>
                        <a:buClr>
                          <a:srgbClr val="000000"/>
                        </a:buClr>
                        <a:buSzPts val="700"/>
                        <a:buFont typeface="Calibri"/>
                        <a:buNone/>
                      </a:pPr>
                      <a:r>
                        <a:rPr lang="en" sz="1600" b="1" u="none" strike="noStrike" cap="none">
                          <a:solidFill>
                            <a:srgbClr val="000000"/>
                          </a:solidFill>
                          <a:latin typeface="Calibri"/>
                          <a:ea typeface="Calibri"/>
                          <a:cs typeface="Calibri"/>
                          <a:sym typeface="Calibri"/>
                        </a:rPr>
                        <a:t>Leader </a:t>
                      </a:r>
                      <a:r>
                        <a:rPr lang="en" sz="1600" u="none" strike="noStrike" cap="none">
                          <a:solidFill>
                            <a:srgbClr val="000000"/>
                          </a:solidFill>
                          <a:latin typeface="Calibri"/>
                          <a:ea typeface="Calibri"/>
                          <a:cs typeface="Calibri"/>
                          <a:sym typeface="Calibri"/>
                        </a:rPr>
                        <a:t>(Full transparency and advocacy)</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AD3"/>
                    </a:solidFill>
                  </a:tcPr>
                </a:tc>
                <a:tc>
                  <a:txBody>
                    <a:bodyPr/>
                    <a:lstStyle/>
                    <a:p>
                      <a:pPr marL="0" marR="0" lvl="0" indent="0" algn="l" rtl="0">
                        <a:lnSpc>
                          <a:spcPct val="115000"/>
                        </a:lnSpc>
                        <a:spcBef>
                          <a:spcPts val="0"/>
                        </a:spcBef>
                        <a:spcAft>
                          <a:spcPts val="0"/>
                        </a:spcAft>
                        <a:buClr>
                          <a:srgbClr val="000000"/>
                        </a:buClr>
                        <a:buSzPts val="700"/>
                        <a:buFont typeface="Open Sans"/>
                        <a:buNone/>
                      </a:pPr>
                      <a:r>
                        <a:rPr lang="en" sz="1600" u="none" strike="noStrike" cap="none">
                          <a:solidFill>
                            <a:srgbClr val="000000"/>
                          </a:solidFill>
                          <a:latin typeface="Calibri"/>
                          <a:ea typeface="Calibri"/>
                          <a:cs typeface="Calibri"/>
                          <a:sym typeface="Calibri"/>
                        </a:rPr>
                        <a:t>Full outcome reporting, transparency on lobbying and advocacy.</a:t>
                      </a:r>
                      <a:endParaRPr sz="1600" u="none" strike="noStrike" cap="none">
                        <a:latin typeface="Calibri"/>
                        <a:ea typeface="Calibri"/>
                        <a:cs typeface="Calibri"/>
                        <a:sym typeface="Calibri"/>
                      </a:endParaRPr>
                    </a:p>
                  </a:txBody>
                  <a:tcPr marL="63500" marR="63500" marT="63500" marB="635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AD3"/>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1"/>
          <p:cNvPicPr preferRelativeResize="0"/>
          <p:nvPr/>
        </p:nvPicPr>
        <p:blipFill>
          <a:blip r:embed="rId3">
            <a:alphaModFix/>
          </a:blip>
          <a:stretch>
            <a:fillRect/>
          </a:stretch>
        </p:blipFill>
        <p:spPr>
          <a:xfrm>
            <a:off x="0" y="1"/>
            <a:ext cx="323768" cy="6857999"/>
          </a:xfrm>
          <a:prstGeom prst="rect">
            <a:avLst/>
          </a:prstGeom>
          <a:noFill/>
          <a:ln>
            <a:noFill/>
          </a:ln>
        </p:spPr>
      </p:pic>
      <p:sp>
        <p:nvSpPr>
          <p:cNvPr id="129" name="Google Shape;129;p21"/>
          <p:cNvSpPr txBox="1"/>
          <p:nvPr/>
        </p:nvSpPr>
        <p:spPr>
          <a:xfrm>
            <a:off x="471767" y="125292"/>
            <a:ext cx="10311200" cy="947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Toolkit Stage 2: Strategic portfolio analysis</a:t>
            </a:r>
            <a:endParaRPr sz="3600" b="1" kern="0">
              <a:solidFill>
                <a:srgbClr val="595959"/>
              </a:solidFill>
              <a:latin typeface="Calibri"/>
              <a:ea typeface="Calibri"/>
              <a:cs typeface="Calibri"/>
              <a:sym typeface="Calibri"/>
            </a:endParaRPr>
          </a:p>
        </p:txBody>
      </p:sp>
      <p:pic>
        <p:nvPicPr>
          <p:cNvPr id="130" name="Google Shape;130;p21"/>
          <p:cNvPicPr preferRelativeResize="0"/>
          <p:nvPr/>
        </p:nvPicPr>
        <p:blipFill rotWithShape="1">
          <a:blip r:embed="rId4">
            <a:alphaModFix/>
          </a:blip>
          <a:srcRect r="160"/>
          <a:stretch/>
        </p:blipFill>
        <p:spPr>
          <a:xfrm>
            <a:off x="323767" y="1391667"/>
            <a:ext cx="11868232" cy="1594700"/>
          </a:xfrm>
          <a:prstGeom prst="rect">
            <a:avLst/>
          </a:prstGeom>
          <a:noFill/>
          <a:ln>
            <a:noFill/>
          </a:ln>
        </p:spPr>
      </p:pic>
      <p:pic>
        <p:nvPicPr>
          <p:cNvPr id="131" name="Google Shape;131;p21"/>
          <p:cNvPicPr preferRelativeResize="0"/>
          <p:nvPr/>
        </p:nvPicPr>
        <p:blipFill rotWithShape="1">
          <a:blip r:embed="rId5">
            <a:alphaModFix/>
          </a:blip>
          <a:srcRect/>
          <a:stretch/>
        </p:blipFill>
        <p:spPr>
          <a:xfrm>
            <a:off x="323767" y="3071351"/>
            <a:ext cx="9451924" cy="326049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0" y="1"/>
            <a:ext cx="323768" cy="6857999"/>
          </a:xfrm>
          <a:prstGeom prst="rect">
            <a:avLst/>
          </a:prstGeom>
          <a:noFill/>
          <a:ln>
            <a:noFill/>
          </a:ln>
        </p:spPr>
      </p:pic>
      <p:sp>
        <p:nvSpPr>
          <p:cNvPr id="137" name="Google Shape;137;p22"/>
          <p:cNvSpPr txBox="1"/>
          <p:nvPr/>
        </p:nvSpPr>
        <p:spPr>
          <a:xfrm>
            <a:off x="571933" y="232117"/>
            <a:ext cx="10311200" cy="1170400"/>
          </a:xfrm>
          <a:prstGeom prst="rect">
            <a:avLst/>
          </a:prstGeom>
          <a:noFill/>
          <a:ln>
            <a:noFill/>
          </a:ln>
        </p:spPr>
        <p:txBody>
          <a:bodyPr spcFirstLastPara="1" wrap="square" lIns="91433" tIns="45700" rIns="91433" bIns="45700" anchor="ctr" anchorCtr="0">
            <a:normAutofit fontScale="92500"/>
          </a:bodyPr>
          <a:lstStyle/>
          <a:p>
            <a:pPr defTabSz="1219170">
              <a:lnSpc>
                <a:spcPct val="90000"/>
              </a:lnSpc>
              <a:buClr>
                <a:srgbClr val="102C65"/>
              </a:buClr>
              <a:buSzPct val="66667"/>
            </a:pPr>
            <a:r>
              <a:rPr lang="en" sz="3600" b="1" kern="0">
                <a:solidFill>
                  <a:srgbClr val="595959"/>
                </a:solidFill>
                <a:latin typeface="Calibri"/>
                <a:ea typeface="Calibri"/>
                <a:cs typeface="Calibri"/>
                <a:sym typeface="Calibri"/>
              </a:rPr>
              <a:t>Toolkit Stage 3: ‘Nature Value Add’ - embedding nature</a:t>
            </a:r>
            <a:endParaRPr sz="3600" b="1" kern="0">
              <a:solidFill>
                <a:srgbClr val="595959"/>
              </a:solidFill>
              <a:latin typeface="Calibri"/>
              <a:ea typeface="Calibri"/>
              <a:cs typeface="Calibri"/>
              <a:sym typeface="Calibri"/>
            </a:endParaRPr>
          </a:p>
          <a:p>
            <a:pPr defTabSz="1219170">
              <a:lnSpc>
                <a:spcPct val="90000"/>
              </a:lnSpc>
              <a:buClr>
                <a:srgbClr val="102C65"/>
              </a:buClr>
              <a:buSzPct val="66667"/>
            </a:pPr>
            <a:r>
              <a:rPr lang="en" sz="3600" b="1" kern="0">
                <a:solidFill>
                  <a:srgbClr val="595959"/>
                </a:solidFill>
                <a:latin typeface="Calibri"/>
                <a:ea typeface="Calibri"/>
                <a:cs typeface="Calibri"/>
                <a:sym typeface="Calibri"/>
              </a:rPr>
              <a:t>in legal services</a:t>
            </a:r>
            <a:endParaRPr sz="3600" b="1" kern="0">
              <a:solidFill>
                <a:srgbClr val="595959"/>
              </a:solidFill>
              <a:latin typeface="Calibri"/>
              <a:ea typeface="Calibri"/>
              <a:cs typeface="Calibri"/>
              <a:sym typeface="Calibri"/>
            </a:endParaRPr>
          </a:p>
        </p:txBody>
      </p:sp>
      <p:sp>
        <p:nvSpPr>
          <p:cNvPr id="138" name="Google Shape;138;p22"/>
          <p:cNvSpPr txBox="1"/>
          <p:nvPr/>
        </p:nvSpPr>
        <p:spPr>
          <a:xfrm>
            <a:off x="867108" y="4457118"/>
            <a:ext cx="6618800" cy="410419"/>
          </a:xfrm>
          <a:prstGeom prst="rect">
            <a:avLst/>
          </a:prstGeom>
          <a:noFill/>
          <a:ln>
            <a:noFill/>
          </a:ln>
        </p:spPr>
        <p:txBody>
          <a:bodyPr spcFirstLastPara="1" wrap="square" lIns="91433" tIns="91433" rIns="91433" bIns="91433" anchor="t" anchorCtr="0">
            <a:spAutoFit/>
          </a:bodyPr>
          <a:lstStyle/>
          <a:p>
            <a:pPr defTabSz="1219170">
              <a:buClr>
                <a:srgbClr val="000000"/>
              </a:buClr>
              <a:buSzPts val="1100"/>
            </a:pPr>
            <a:endParaRPr sz="1467" i="1" kern="0">
              <a:solidFill>
                <a:srgbClr val="000000"/>
              </a:solidFill>
              <a:latin typeface="Calibri"/>
              <a:ea typeface="Calibri"/>
              <a:cs typeface="Calibri"/>
              <a:sym typeface="Calibri"/>
            </a:endParaRPr>
          </a:p>
        </p:txBody>
      </p:sp>
      <p:sp>
        <p:nvSpPr>
          <p:cNvPr id="139" name="Google Shape;139;p22"/>
          <p:cNvSpPr/>
          <p:nvPr/>
        </p:nvSpPr>
        <p:spPr>
          <a:xfrm>
            <a:off x="5266484" y="1351167"/>
            <a:ext cx="6618800" cy="4001200"/>
          </a:xfrm>
          <a:prstGeom prst="rect">
            <a:avLst/>
          </a:prstGeom>
          <a:solidFill>
            <a:srgbClr val="D9EAD3"/>
          </a:solidFill>
          <a:ln w="7150" cap="flat" cmpd="sng">
            <a:solidFill>
              <a:srgbClr val="102C65"/>
            </a:solidFill>
            <a:prstDash val="solid"/>
            <a:round/>
            <a:headEnd type="none" w="sm" len="sm"/>
            <a:tailEnd type="none" w="sm" len="sm"/>
          </a:ln>
        </p:spPr>
        <p:txBody>
          <a:bodyPr spcFirstLastPara="1" wrap="square" lIns="91433" tIns="91433" rIns="91433" bIns="91433" anchor="t" anchorCtr="0">
            <a:noAutofit/>
          </a:bodyPr>
          <a:lstStyle/>
          <a:p>
            <a:pPr defTabSz="1219170">
              <a:buClr>
                <a:srgbClr val="000000"/>
              </a:buClr>
              <a:buSzPts val="1500"/>
            </a:pPr>
            <a:r>
              <a:rPr lang="en" sz="2000" kern="0">
                <a:solidFill>
                  <a:srgbClr val="000000"/>
                </a:solidFill>
                <a:latin typeface="Calibri"/>
                <a:ea typeface="Calibri"/>
                <a:cs typeface="Calibri"/>
                <a:sym typeface="Calibri"/>
              </a:rPr>
              <a:t>Starting the nature conversation: </a:t>
            </a:r>
            <a:endParaRPr sz="2000" kern="0">
              <a:solidFill>
                <a:srgbClr val="000000"/>
              </a:solidFill>
              <a:latin typeface="Calibri"/>
              <a:ea typeface="Calibri"/>
              <a:cs typeface="Calibri"/>
              <a:sym typeface="Calibri"/>
            </a:endParaRPr>
          </a:p>
          <a:p>
            <a:pPr marL="457189" indent="-347125" defTabSz="1219170">
              <a:spcBef>
                <a:spcPts val="1067"/>
              </a:spcBef>
              <a:buClr>
                <a:srgbClr val="000000"/>
              </a:buClr>
              <a:buSzPts val="1500"/>
              <a:buFont typeface="Calibri"/>
              <a:buChar char="●"/>
            </a:pPr>
            <a:r>
              <a:rPr lang="en" sz="2000" i="1" kern="0">
                <a:solidFill>
                  <a:srgbClr val="000000"/>
                </a:solidFill>
                <a:latin typeface="Calibri"/>
                <a:ea typeface="Calibri"/>
                <a:cs typeface="Calibri"/>
                <a:sym typeface="Calibri"/>
              </a:rPr>
              <a:t>’We’re seeing [X nature risks] emerging as material concerns in your sector – we can help you address them through governance and contracts.’ </a:t>
            </a:r>
            <a:endParaRPr sz="2000" i="1" kern="0">
              <a:solidFill>
                <a:srgbClr val="000000"/>
              </a:solidFill>
              <a:latin typeface="Calibri"/>
              <a:ea typeface="Calibri"/>
              <a:cs typeface="Calibri"/>
              <a:sym typeface="Calibri"/>
            </a:endParaRPr>
          </a:p>
          <a:p>
            <a:pPr marL="457189" indent="-347125" defTabSz="1219170">
              <a:buClr>
                <a:srgbClr val="000000"/>
              </a:buClr>
              <a:buSzPts val="1500"/>
              <a:buFont typeface="Calibri"/>
              <a:buChar char="●"/>
            </a:pPr>
            <a:r>
              <a:rPr lang="en" sz="2000" i="1" kern="0">
                <a:solidFill>
                  <a:srgbClr val="000000"/>
                </a:solidFill>
                <a:latin typeface="Calibri"/>
                <a:ea typeface="Calibri"/>
                <a:cs typeface="Calibri"/>
                <a:sym typeface="Calibri"/>
              </a:rPr>
              <a:t>‘New nature regulations may require [X] – we’re ready to assist with compliance strategies when you need them.’ </a:t>
            </a:r>
            <a:endParaRPr sz="2000" i="1" kern="0">
              <a:solidFill>
                <a:srgbClr val="000000"/>
              </a:solidFill>
              <a:latin typeface="Calibri"/>
              <a:ea typeface="Calibri"/>
              <a:cs typeface="Calibri"/>
              <a:sym typeface="Calibri"/>
            </a:endParaRPr>
          </a:p>
          <a:p>
            <a:pPr marL="457189" indent="-347125" defTabSz="1219170">
              <a:buClr>
                <a:srgbClr val="000000"/>
              </a:buClr>
              <a:buSzPts val="1500"/>
              <a:buFont typeface="Calibri"/>
              <a:buChar char="●"/>
            </a:pPr>
            <a:r>
              <a:rPr lang="en" sz="2000" i="1" kern="0">
                <a:solidFill>
                  <a:srgbClr val="000000"/>
                </a:solidFill>
                <a:latin typeface="Calibri"/>
                <a:ea typeface="Calibri"/>
                <a:cs typeface="Calibri"/>
                <a:sym typeface="Calibri"/>
              </a:rPr>
              <a:t> ‘Many organisations are exploring legal operationalisation of sustainability commitments – we’re well-placed to support this.’ </a:t>
            </a:r>
            <a:endParaRPr sz="2000" i="1" kern="0">
              <a:solidFill>
                <a:srgbClr val="000000"/>
              </a:solidFill>
              <a:latin typeface="Calibri"/>
              <a:ea typeface="Calibri"/>
              <a:cs typeface="Calibri"/>
              <a:sym typeface="Calibri"/>
            </a:endParaRPr>
          </a:p>
          <a:p>
            <a:pPr marL="457189" indent="-347125" defTabSz="1219170">
              <a:buClr>
                <a:srgbClr val="000000"/>
              </a:buClr>
              <a:buSzPts val="1500"/>
              <a:buFont typeface="Calibri"/>
              <a:buChar char="●"/>
            </a:pPr>
            <a:r>
              <a:rPr lang="en" sz="2000" i="1" kern="0">
                <a:solidFill>
                  <a:srgbClr val="000000"/>
                </a:solidFill>
                <a:latin typeface="Calibri"/>
                <a:ea typeface="Calibri"/>
                <a:cs typeface="Calibri"/>
                <a:sym typeface="Calibri"/>
              </a:rPr>
              <a:t> ‘Material nature-related risks can be relevant to directors’ duties of care and to promote company success – we can advise on how you might navigate these risks.’</a:t>
            </a:r>
            <a:endParaRPr sz="2000" i="1" kern="0">
              <a:solidFill>
                <a:srgbClr val="000000"/>
              </a:solidFill>
              <a:latin typeface="Calibri"/>
              <a:ea typeface="Calibri"/>
              <a:cs typeface="Calibri"/>
              <a:sym typeface="Calibri"/>
            </a:endParaRPr>
          </a:p>
        </p:txBody>
      </p:sp>
      <p:sp>
        <p:nvSpPr>
          <p:cNvPr id="140" name="Google Shape;140;p22"/>
          <p:cNvSpPr txBox="1"/>
          <p:nvPr/>
        </p:nvSpPr>
        <p:spPr>
          <a:xfrm>
            <a:off x="404984" y="3649267"/>
            <a:ext cx="4646000" cy="2542800"/>
          </a:xfrm>
          <a:prstGeom prst="rect">
            <a:avLst/>
          </a:prstGeom>
          <a:noFill/>
          <a:ln>
            <a:noFill/>
          </a:ln>
        </p:spPr>
        <p:txBody>
          <a:bodyPr spcFirstLastPara="1" wrap="square" lIns="91433" tIns="45700" rIns="91433" bIns="45700" anchor="t" anchorCtr="0">
            <a:normAutofit lnSpcReduction="10000"/>
          </a:bodyPr>
          <a:lstStyle/>
          <a:p>
            <a:pPr defTabSz="1219170">
              <a:lnSpc>
                <a:spcPct val="95000"/>
              </a:lnSpc>
              <a:spcBef>
                <a:spcPts val="667"/>
              </a:spcBef>
              <a:buClr>
                <a:srgbClr val="000000"/>
              </a:buClr>
              <a:buSzPts val="1700"/>
            </a:pPr>
            <a:r>
              <a:rPr lang="en" sz="2267" kern="0">
                <a:solidFill>
                  <a:srgbClr val="595959"/>
                </a:solidFill>
                <a:latin typeface="Calibri"/>
                <a:ea typeface="Calibri"/>
                <a:cs typeface="Calibri"/>
                <a:sym typeface="Calibri"/>
              </a:rPr>
              <a:t>Business development possibilities:</a:t>
            </a:r>
            <a:endParaRPr sz="2267" kern="0">
              <a:solidFill>
                <a:srgbClr val="595959"/>
              </a:solidFill>
              <a:latin typeface="Calibri"/>
              <a:ea typeface="Calibri"/>
              <a:cs typeface="Calibri"/>
              <a:sym typeface="Calibri"/>
            </a:endParaRPr>
          </a:p>
          <a:p>
            <a:pPr marL="152396" indent="-160863" defTabSz="1219170">
              <a:lnSpc>
                <a:spcPct val="95000"/>
              </a:lnSpc>
              <a:spcBef>
                <a:spcPts val="1067"/>
              </a:spcBef>
              <a:buClr>
                <a:srgbClr val="595959"/>
              </a:buClr>
              <a:buSzPts val="1700"/>
              <a:buFont typeface="Calibri"/>
              <a:buChar char="•"/>
            </a:pPr>
            <a:r>
              <a:rPr lang="en" sz="2267" kern="0">
                <a:solidFill>
                  <a:srgbClr val="595959"/>
                </a:solidFill>
                <a:latin typeface="Calibri"/>
                <a:ea typeface="Calibri"/>
                <a:cs typeface="Calibri"/>
                <a:sym typeface="Calibri"/>
              </a:rPr>
              <a:t>Record number of matters where Nature Value Add was provided, their associated value or revenue.</a:t>
            </a:r>
            <a:endParaRPr sz="2267" kern="0">
              <a:solidFill>
                <a:srgbClr val="595959"/>
              </a:solidFill>
              <a:latin typeface="Calibri"/>
              <a:ea typeface="Calibri"/>
              <a:cs typeface="Calibri"/>
              <a:sym typeface="Calibri"/>
            </a:endParaRPr>
          </a:p>
          <a:p>
            <a:pPr marL="152396" indent="-160863" defTabSz="1219170">
              <a:lnSpc>
                <a:spcPct val="95000"/>
              </a:lnSpc>
              <a:spcBef>
                <a:spcPts val="1067"/>
              </a:spcBef>
              <a:spcAft>
                <a:spcPts val="1067"/>
              </a:spcAft>
              <a:buClr>
                <a:srgbClr val="595959"/>
              </a:buClr>
              <a:buSzPts val="1700"/>
              <a:buFont typeface="Calibri"/>
              <a:buChar char="•"/>
            </a:pPr>
            <a:r>
              <a:rPr lang="en" sz="2267" kern="0">
                <a:solidFill>
                  <a:srgbClr val="595959"/>
                </a:solidFill>
                <a:latin typeface="Calibri"/>
                <a:ea typeface="Calibri"/>
                <a:cs typeface="Calibri"/>
                <a:sym typeface="Calibri"/>
              </a:rPr>
              <a:t>Record impact of Nature Value Add (e.g. positive client feedback).</a:t>
            </a:r>
            <a:endParaRPr sz="2267" kern="0">
              <a:solidFill>
                <a:srgbClr val="595959"/>
              </a:solidFill>
              <a:latin typeface="Calibri"/>
              <a:ea typeface="Calibri"/>
              <a:cs typeface="Calibri"/>
              <a:sym typeface="Calibri"/>
            </a:endParaRPr>
          </a:p>
        </p:txBody>
      </p:sp>
      <p:sp>
        <p:nvSpPr>
          <p:cNvPr id="141" name="Google Shape;141;p22"/>
          <p:cNvSpPr txBox="1"/>
          <p:nvPr/>
        </p:nvSpPr>
        <p:spPr>
          <a:xfrm>
            <a:off x="488133" y="1923241"/>
            <a:ext cx="4234000" cy="1253200"/>
          </a:xfrm>
          <a:prstGeom prst="rect">
            <a:avLst/>
          </a:prstGeom>
          <a:noFill/>
          <a:ln>
            <a:noFill/>
          </a:ln>
        </p:spPr>
        <p:txBody>
          <a:bodyPr spcFirstLastPara="1" wrap="square" lIns="91433" tIns="45700" rIns="91433" bIns="45700" anchor="t" anchorCtr="0">
            <a:normAutofit fontScale="85000" lnSpcReduction="20000"/>
          </a:bodyPr>
          <a:lstStyle/>
          <a:p>
            <a:pPr defTabSz="1219170">
              <a:lnSpc>
                <a:spcPct val="115000"/>
              </a:lnSpc>
              <a:spcBef>
                <a:spcPts val="667"/>
              </a:spcBef>
              <a:spcAft>
                <a:spcPts val="1067"/>
              </a:spcAft>
              <a:buClr>
                <a:srgbClr val="000000"/>
              </a:buClr>
              <a:buSzPts val="1800"/>
            </a:pPr>
            <a:r>
              <a:rPr lang="en" sz="2400" kern="0">
                <a:solidFill>
                  <a:srgbClr val="595959"/>
                </a:solidFill>
                <a:latin typeface="Calibri"/>
                <a:ea typeface="Calibri"/>
                <a:cs typeface="Calibri"/>
                <a:sym typeface="Calibri"/>
              </a:rPr>
              <a:t>Links the Toolkit with the accompanying Legal Advisory &amp; Clause Guide.</a:t>
            </a:r>
            <a:endParaRPr sz="2400" kern="0">
              <a:solidFill>
                <a:srgbClr val="595959"/>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3"/>
          <p:cNvPicPr preferRelativeResize="0"/>
          <p:nvPr/>
        </p:nvPicPr>
        <p:blipFill>
          <a:blip r:embed="rId3">
            <a:alphaModFix/>
          </a:blip>
          <a:stretch>
            <a:fillRect/>
          </a:stretch>
        </p:blipFill>
        <p:spPr>
          <a:xfrm>
            <a:off x="0" y="1"/>
            <a:ext cx="323768" cy="6857999"/>
          </a:xfrm>
          <a:prstGeom prst="rect">
            <a:avLst/>
          </a:prstGeom>
          <a:noFill/>
          <a:ln>
            <a:noFill/>
          </a:ln>
        </p:spPr>
      </p:pic>
      <p:sp>
        <p:nvSpPr>
          <p:cNvPr id="147" name="Google Shape;147;p23"/>
          <p:cNvSpPr txBox="1"/>
          <p:nvPr/>
        </p:nvSpPr>
        <p:spPr>
          <a:xfrm>
            <a:off x="462941" y="76075"/>
            <a:ext cx="10311200" cy="1325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Part 3: The Legal Advisory and Clause Guide</a:t>
            </a:r>
            <a:endParaRPr sz="3600" b="1" kern="0">
              <a:solidFill>
                <a:srgbClr val="595959"/>
              </a:solidFill>
              <a:latin typeface="Calibri"/>
              <a:ea typeface="Calibri"/>
              <a:cs typeface="Calibri"/>
              <a:sym typeface="Calibri"/>
            </a:endParaRPr>
          </a:p>
        </p:txBody>
      </p:sp>
      <p:pic>
        <p:nvPicPr>
          <p:cNvPr id="148" name="Google Shape;148;p23"/>
          <p:cNvPicPr preferRelativeResize="0"/>
          <p:nvPr/>
        </p:nvPicPr>
        <p:blipFill rotWithShape="1">
          <a:blip r:embed="rId4">
            <a:alphaModFix/>
          </a:blip>
          <a:srcRect/>
          <a:stretch/>
        </p:blipFill>
        <p:spPr>
          <a:xfrm>
            <a:off x="396384" y="1461359"/>
            <a:ext cx="8553451" cy="4600575"/>
          </a:xfrm>
          <a:prstGeom prst="rect">
            <a:avLst/>
          </a:prstGeom>
          <a:noFill/>
          <a:ln>
            <a:noFill/>
          </a:ln>
        </p:spPr>
      </p:pic>
      <p:sp>
        <p:nvSpPr>
          <p:cNvPr id="149" name="Google Shape;149;p23"/>
          <p:cNvSpPr/>
          <p:nvPr/>
        </p:nvSpPr>
        <p:spPr>
          <a:xfrm>
            <a:off x="8214311" y="2479963"/>
            <a:ext cx="3874400" cy="1736800"/>
          </a:xfrm>
          <a:prstGeom prst="roundRect">
            <a:avLst>
              <a:gd name="adj" fmla="val 16667"/>
            </a:avLst>
          </a:prstGeom>
          <a:solidFill>
            <a:srgbClr val="6A885B"/>
          </a:solidFill>
          <a:ln>
            <a:noFill/>
          </a:ln>
          <a:effectLst>
            <a:outerShdw blurRad="38100" dist="28575" dir="2700000" algn="tl" rotWithShape="0">
              <a:srgbClr val="000000">
                <a:alpha val="40000"/>
              </a:srgbClr>
            </a:outerShdw>
          </a:effectLst>
        </p:spPr>
        <p:txBody>
          <a:bodyPr spcFirstLastPara="1" wrap="square" lIns="91433" tIns="45700" rIns="91433" bIns="45700" anchor="t" anchorCtr="0">
            <a:noAutofit/>
          </a:bodyPr>
          <a:lstStyle/>
          <a:p>
            <a:pPr algn="ctr" defTabSz="1219170">
              <a:buClr>
                <a:srgbClr val="000000"/>
              </a:buClr>
              <a:buSzPts val="1200"/>
            </a:pPr>
            <a:r>
              <a:rPr lang="en" sz="1600" b="1" kern="0">
                <a:solidFill>
                  <a:srgbClr val="FFFFFF"/>
                </a:solidFill>
                <a:latin typeface="Calibri"/>
                <a:ea typeface="Calibri"/>
                <a:cs typeface="Calibri"/>
                <a:sym typeface="Calibri"/>
              </a:rPr>
              <a:t>Illustrative case studies </a:t>
            </a:r>
            <a:r>
              <a:rPr lang="en" sz="1600" kern="0">
                <a:solidFill>
                  <a:srgbClr val="FFFFFF"/>
                </a:solidFill>
                <a:latin typeface="Calibri"/>
                <a:ea typeface="Calibri"/>
                <a:cs typeface="Calibri"/>
                <a:sym typeface="Calibri"/>
              </a:rPr>
              <a:t>show how legal advice &amp; contracts can help clients address a range of nature-related risks &amp; opportunities across sectors, from agricultural products, finance, energy, mining, textiles, real estate and more. </a:t>
            </a:r>
            <a:endParaRPr sz="1467" kern="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24"/>
          <p:cNvPicPr preferRelativeResize="0"/>
          <p:nvPr/>
        </p:nvPicPr>
        <p:blipFill>
          <a:blip r:embed="rId3">
            <a:alphaModFix/>
          </a:blip>
          <a:stretch>
            <a:fillRect/>
          </a:stretch>
        </p:blipFill>
        <p:spPr>
          <a:xfrm>
            <a:off x="0" y="1"/>
            <a:ext cx="323768" cy="6857999"/>
          </a:xfrm>
          <a:prstGeom prst="rect">
            <a:avLst/>
          </a:prstGeom>
          <a:noFill/>
          <a:ln>
            <a:noFill/>
          </a:ln>
        </p:spPr>
      </p:pic>
      <p:pic>
        <p:nvPicPr>
          <p:cNvPr id="155" name="Google Shape;155;p24"/>
          <p:cNvPicPr preferRelativeResize="0"/>
          <p:nvPr/>
        </p:nvPicPr>
        <p:blipFill>
          <a:blip r:embed="rId4">
            <a:alphaModFix/>
          </a:blip>
          <a:stretch>
            <a:fillRect/>
          </a:stretch>
        </p:blipFill>
        <p:spPr>
          <a:xfrm>
            <a:off x="535267" y="1275533"/>
            <a:ext cx="1933600" cy="684195"/>
          </a:xfrm>
          <a:prstGeom prst="rect">
            <a:avLst/>
          </a:prstGeom>
          <a:noFill/>
          <a:ln>
            <a:noFill/>
          </a:ln>
        </p:spPr>
      </p:pic>
      <p:pic>
        <p:nvPicPr>
          <p:cNvPr id="156" name="Google Shape;156;p24"/>
          <p:cNvPicPr preferRelativeResize="0"/>
          <p:nvPr/>
        </p:nvPicPr>
        <p:blipFill>
          <a:blip r:embed="rId5">
            <a:alphaModFix/>
          </a:blip>
          <a:stretch>
            <a:fillRect/>
          </a:stretch>
        </p:blipFill>
        <p:spPr>
          <a:xfrm>
            <a:off x="535267" y="1995000"/>
            <a:ext cx="5421735" cy="2309400"/>
          </a:xfrm>
          <a:prstGeom prst="rect">
            <a:avLst/>
          </a:prstGeom>
          <a:noFill/>
          <a:ln>
            <a:noFill/>
          </a:ln>
        </p:spPr>
      </p:pic>
      <p:pic>
        <p:nvPicPr>
          <p:cNvPr id="157" name="Google Shape;157;p24"/>
          <p:cNvPicPr preferRelativeResize="0"/>
          <p:nvPr/>
        </p:nvPicPr>
        <p:blipFill>
          <a:blip r:embed="rId6">
            <a:alphaModFix/>
          </a:blip>
          <a:stretch>
            <a:fillRect/>
          </a:stretch>
        </p:blipFill>
        <p:spPr>
          <a:xfrm>
            <a:off x="6317667" y="1213765"/>
            <a:ext cx="2097831" cy="684200"/>
          </a:xfrm>
          <a:prstGeom prst="rect">
            <a:avLst/>
          </a:prstGeom>
          <a:noFill/>
          <a:ln>
            <a:noFill/>
          </a:ln>
        </p:spPr>
      </p:pic>
      <p:pic>
        <p:nvPicPr>
          <p:cNvPr id="158" name="Google Shape;158;p24"/>
          <p:cNvPicPr preferRelativeResize="0"/>
          <p:nvPr/>
        </p:nvPicPr>
        <p:blipFill>
          <a:blip r:embed="rId7">
            <a:alphaModFix/>
          </a:blip>
          <a:stretch>
            <a:fillRect/>
          </a:stretch>
        </p:blipFill>
        <p:spPr>
          <a:xfrm>
            <a:off x="6359735" y="1995016"/>
            <a:ext cx="5308983" cy="4428051"/>
          </a:xfrm>
          <a:prstGeom prst="rect">
            <a:avLst/>
          </a:prstGeom>
          <a:noFill/>
          <a:ln>
            <a:noFill/>
          </a:ln>
        </p:spPr>
      </p:pic>
      <p:pic>
        <p:nvPicPr>
          <p:cNvPr id="159" name="Google Shape;159;p24"/>
          <p:cNvPicPr preferRelativeResize="0"/>
          <p:nvPr/>
        </p:nvPicPr>
        <p:blipFill rotWithShape="1">
          <a:blip r:embed="rId8">
            <a:alphaModFix/>
          </a:blip>
          <a:srcRect r="73713" b="67826"/>
          <a:stretch/>
        </p:blipFill>
        <p:spPr>
          <a:xfrm>
            <a:off x="615134" y="4584634"/>
            <a:ext cx="1648967" cy="469500"/>
          </a:xfrm>
          <a:prstGeom prst="rect">
            <a:avLst/>
          </a:prstGeom>
          <a:noFill/>
          <a:ln>
            <a:noFill/>
          </a:ln>
        </p:spPr>
      </p:pic>
      <p:pic>
        <p:nvPicPr>
          <p:cNvPr id="160" name="Google Shape;160;p24"/>
          <p:cNvPicPr preferRelativeResize="0"/>
          <p:nvPr/>
        </p:nvPicPr>
        <p:blipFill rotWithShape="1">
          <a:blip r:embed="rId8">
            <a:alphaModFix/>
          </a:blip>
          <a:srcRect l="33320"/>
          <a:stretch/>
        </p:blipFill>
        <p:spPr>
          <a:xfrm>
            <a:off x="615134" y="5054134"/>
            <a:ext cx="5515533" cy="1924233"/>
          </a:xfrm>
          <a:prstGeom prst="rect">
            <a:avLst/>
          </a:prstGeom>
          <a:noFill/>
          <a:ln>
            <a:noFill/>
          </a:ln>
        </p:spPr>
      </p:pic>
      <p:sp>
        <p:nvSpPr>
          <p:cNvPr id="161" name="Google Shape;161;p24"/>
          <p:cNvSpPr txBox="1"/>
          <p:nvPr/>
        </p:nvSpPr>
        <p:spPr>
          <a:xfrm>
            <a:off x="462941" y="76075"/>
            <a:ext cx="10311200" cy="1325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Nature-intelligent Contracting</a:t>
            </a:r>
            <a:endParaRPr sz="3600" b="1" kern="0">
              <a:solidFill>
                <a:srgbClr val="595959"/>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5"/>
          <p:cNvPicPr preferRelativeResize="0"/>
          <p:nvPr/>
        </p:nvPicPr>
        <p:blipFill>
          <a:blip r:embed="rId3">
            <a:alphaModFix/>
          </a:blip>
          <a:stretch>
            <a:fillRect/>
          </a:stretch>
        </p:blipFill>
        <p:spPr>
          <a:xfrm>
            <a:off x="0" y="1"/>
            <a:ext cx="323768" cy="6857999"/>
          </a:xfrm>
          <a:prstGeom prst="rect">
            <a:avLst/>
          </a:prstGeom>
          <a:noFill/>
          <a:ln>
            <a:noFill/>
          </a:ln>
        </p:spPr>
      </p:pic>
      <p:sp>
        <p:nvSpPr>
          <p:cNvPr id="167" name="Google Shape;167;p25"/>
          <p:cNvSpPr txBox="1"/>
          <p:nvPr/>
        </p:nvSpPr>
        <p:spPr>
          <a:xfrm>
            <a:off x="462941" y="76075"/>
            <a:ext cx="10311200" cy="1325600"/>
          </a:xfrm>
          <a:prstGeom prst="rect">
            <a:avLst/>
          </a:prstGeom>
          <a:noFill/>
          <a:ln>
            <a:noFill/>
          </a:ln>
        </p:spPr>
        <p:txBody>
          <a:bodyPr spcFirstLastPara="1" wrap="square" lIns="91433" tIns="45700" rIns="91433" bIns="45700" anchor="ctr" anchorCtr="0">
            <a:normAutofit/>
          </a:bodyPr>
          <a:lstStyle/>
          <a:p>
            <a:pPr defTabSz="1219170">
              <a:lnSpc>
                <a:spcPct val="90000"/>
              </a:lnSpc>
              <a:buClr>
                <a:srgbClr val="102C65"/>
              </a:buClr>
              <a:buSzPts val="1800"/>
            </a:pPr>
            <a:r>
              <a:rPr lang="en" sz="3600" b="1" kern="0">
                <a:solidFill>
                  <a:srgbClr val="595959"/>
                </a:solidFill>
                <a:latin typeface="Calibri"/>
                <a:ea typeface="Calibri"/>
                <a:cs typeface="Calibri"/>
                <a:sym typeface="Calibri"/>
              </a:rPr>
              <a:t>Barriers?</a:t>
            </a:r>
            <a:endParaRPr sz="3600" b="1" kern="0">
              <a:solidFill>
                <a:srgbClr val="595959"/>
              </a:solidFill>
              <a:latin typeface="Calibri"/>
              <a:ea typeface="Calibri"/>
              <a:cs typeface="Calibri"/>
              <a:sym typeface="Calibri"/>
            </a:endParaRPr>
          </a:p>
        </p:txBody>
      </p:sp>
      <p:sp>
        <p:nvSpPr>
          <p:cNvPr id="168" name="Google Shape;168;p25"/>
          <p:cNvSpPr txBox="1"/>
          <p:nvPr/>
        </p:nvSpPr>
        <p:spPr>
          <a:xfrm>
            <a:off x="831267" y="1537833"/>
            <a:ext cx="10682000" cy="3939500"/>
          </a:xfrm>
          <a:prstGeom prst="rect">
            <a:avLst/>
          </a:prstGeom>
          <a:noFill/>
          <a:ln>
            <a:noFill/>
          </a:ln>
        </p:spPr>
        <p:txBody>
          <a:bodyPr spcFirstLastPara="1" wrap="square" lIns="121900" tIns="121900" rIns="121900" bIns="121900" anchor="t" anchorCtr="0">
            <a:spAutoFit/>
          </a:bodyPr>
          <a:lstStyle/>
          <a:p>
            <a:pPr defTabSz="1219170">
              <a:buClr>
                <a:srgbClr val="000000"/>
              </a:buClr>
            </a:pPr>
            <a:r>
              <a:rPr lang="en" sz="2400" b="1" kern="0">
                <a:solidFill>
                  <a:srgbClr val="595959"/>
                </a:solidFill>
                <a:latin typeface="Arial"/>
                <a:cs typeface="Arial"/>
                <a:sym typeface="Arial"/>
              </a:rPr>
              <a:t>Poll:</a:t>
            </a:r>
            <a:r>
              <a:rPr lang="en" sz="2400" kern="0">
                <a:solidFill>
                  <a:srgbClr val="595959"/>
                </a:solidFill>
                <a:latin typeface="Arial"/>
                <a:cs typeface="Arial"/>
                <a:sym typeface="Arial"/>
              </a:rPr>
              <a:t> </a:t>
            </a:r>
            <a:r>
              <a:rPr lang="en" sz="2400" i="1" kern="0">
                <a:solidFill>
                  <a:srgbClr val="595959"/>
                </a:solidFill>
                <a:latin typeface="Arial"/>
                <a:cs typeface="Arial"/>
                <a:sym typeface="Arial"/>
              </a:rPr>
              <a:t>What barriers might deter you or your colleagues from using the series?</a:t>
            </a:r>
            <a:endParaRPr sz="2400" i="1" kern="0">
              <a:solidFill>
                <a:srgbClr val="595959"/>
              </a:solidFill>
              <a:latin typeface="Arial"/>
              <a:cs typeface="Arial"/>
              <a:sym typeface="Arial"/>
            </a:endParaRPr>
          </a:p>
          <a:p>
            <a:pPr defTabSz="1219170">
              <a:buClr>
                <a:srgbClr val="000000"/>
              </a:buClr>
            </a:pP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“My clients aren’t asking for it”</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“I worry about overstepping my professional role”</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“It’s a lot to take in / I don’t know where to start”</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“I don’t have time”</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“Not sure it’s relevant to my practice area”</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“Hard to justify commercially / can’t bill for it”</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“Lack of support from my firm or leadership”</a:t>
            </a:r>
            <a:endParaRPr sz="2400" kern="0">
              <a:solidFill>
                <a:srgbClr val="595959"/>
              </a:solidFill>
              <a:latin typeface="Arial"/>
              <a:cs typeface="Arial"/>
              <a:sym typeface="Arial"/>
            </a:endParaRPr>
          </a:p>
          <a:p>
            <a:pPr marL="609585" indent="-457189" defTabSz="1219170">
              <a:buClr>
                <a:srgbClr val="595959"/>
              </a:buClr>
              <a:buSzPts val="1800"/>
              <a:buFont typeface="Arial"/>
              <a:buAutoNum type="arabicPeriod"/>
            </a:pPr>
            <a:r>
              <a:rPr lang="en" sz="2400" kern="0">
                <a:solidFill>
                  <a:srgbClr val="595959"/>
                </a:solidFill>
                <a:latin typeface="Arial"/>
                <a:cs typeface="Arial"/>
                <a:sym typeface="Arial"/>
              </a:rPr>
              <a:t>Other concerns - please feel free to share in the chat…</a:t>
            </a:r>
            <a:endParaRPr sz="2400" kern="0">
              <a:solidFill>
                <a:srgbClr val="595959"/>
              </a:solidFill>
              <a:latin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F1E35"/>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3AB5B0"/>
                </a:solidFill>
                <a:effectLst/>
                <a:uLnTx/>
                <a:uFillTx/>
                <a:latin typeface="Arial" pitchFamily="34" charset="0"/>
                <a:ea typeface="Arial" pitchFamily="34" charset="-122"/>
                <a:cs typeface="Arial" pitchFamily="34" charset="-120"/>
              </a:rPr>
              <a:t>CASE STUDY</a:t>
            </a:r>
            <a:r>
              <a:rPr kumimoji="0" lang="en-KE" sz="1200" b="1" i="0" u="none" strike="noStrike" kern="0" cap="none" spc="100" normalizeH="0" baseline="0" noProof="0" dirty="0">
                <a:ln>
                  <a:noFill/>
                </a:ln>
                <a:solidFill>
                  <a:srgbClr val="3AB5B0"/>
                </a:solidFill>
                <a:effectLst/>
                <a:uLnTx/>
                <a:uFillTx/>
                <a:latin typeface="Arial" pitchFamily="34" charset="0"/>
                <a:ea typeface="Arial" pitchFamily="34" charset="-122"/>
                <a:cs typeface="Arial" pitchFamily="34" charset="-120"/>
              </a:rPr>
              <a:t> – ELM GROVE RISK ADVISERS LIMITED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pic>
        <p:nvPicPr>
          <p:cNvPr id="3" name="Image 0" descr="line"/>
          <p:cNvPicPr>
            <a:picLocks noChangeAspect="1"/>
          </p:cNvPicPr>
          <p:nvPr/>
        </p:nvPicPr>
        <p:blipFill>
          <a:blip r:embed="rId3"/>
          <a:srcRect/>
          <a:stretch/>
        </p:blipFill>
        <p:spPr>
          <a:xfrm>
            <a:off x="812800" y="2239070"/>
            <a:ext cx="1016000" cy="25400"/>
          </a:xfrm>
          <a:prstGeom prst="rect">
            <a:avLst/>
          </a:prstGeom>
        </p:spPr>
      </p:pic>
      <p:sp>
        <p:nvSpPr>
          <p:cNvPr id="4" name="Text 1"/>
          <p:cNvSpPr>
            <a:spLocks noGrp="1"/>
          </p:cNvSpPr>
          <p:nvPr>
            <p:ph type="title"/>
          </p:nvPr>
        </p:nvSpPr>
        <p:spPr>
          <a:xfrm>
            <a:off x="812800" y="2518470"/>
            <a:ext cx="10883392" cy="1254720"/>
          </a:xfrm>
          <a:prstGeom prst="rect">
            <a:avLst/>
          </a:prstGeom>
          <a:noFill/>
          <a:ln/>
        </p:spPr>
        <p:txBody>
          <a:bodyPr wrap="square" lIns="0" tIns="0" rIns="0" bIns="0" rtlCol="0" anchor="t">
            <a:normAutofit/>
          </a:bodyPr>
          <a:lstStyle/>
          <a:p>
            <a:pPr marL="0" indent="0" algn="l">
              <a:lnSpc>
                <a:spcPts val="4840"/>
              </a:lnSpc>
              <a:buNone/>
            </a:pPr>
            <a:r>
              <a:rPr lang="en-US" sz="4400" b="0" i="0" dirty="0">
                <a:solidFill>
                  <a:srgbClr val="F7F6F2"/>
                </a:solidFill>
                <a:latin typeface="Georgia" pitchFamily="18" charset="0"/>
                <a:ea typeface="Georgia" pitchFamily="18" charset="-122"/>
                <a:cs typeface="Georgia" pitchFamily="18" charset="-120"/>
              </a:rPr>
              <a:t>Is the Market Already Telling Us Something?</a:t>
            </a:r>
            <a:endParaRPr lang="en-US" sz="4400" dirty="0"/>
          </a:p>
        </p:txBody>
      </p:sp>
      <p:sp>
        <p:nvSpPr>
          <p:cNvPr id="5" name="Text 2"/>
          <p:cNvSpPr/>
          <p:nvPr/>
        </p:nvSpPr>
        <p:spPr>
          <a:xfrm>
            <a:off x="812800" y="4001790"/>
            <a:ext cx="8502650" cy="6425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43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Using the IBA Nature-Intelligent Legal Services Toolkit for portfolio analysis and business development</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3"/>
          <p:cNvSpPr/>
          <p:nvPr/>
        </p:nvSpPr>
        <p:spPr>
          <a:xfrm>
            <a:off x="812800" y="58318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Real market signal. Fictional firm and clients. October 2026.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THE SIGNAL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Corporate concern over El Niño is at its highest since 2019</a:t>
            </a:r>
            <a:endParaRPr lang="en-US" sz="2800" dirty="0"/>
          </a:p>
        </p:txBody>
      </p:sp>
      <p:sp>
        <p:nvSpPr>
          <p:cNvPr id="4" name="Shape 2"/>
          <p:cNvSpPr/>
          <p:nvPr/>
        </p:nvSpPr>
        <p:spPr>
          <a:xfrm>
            <a:off x="812800" y="2731790"/>
            <a:ext cx="3318917" cy="0"/>
          </a:xfrm>
          <a:prstGeom prst="line">
            <a:avLst/>
          </a:prstGeom>
          <a:noFill/>
          <a:ln w="25400">
            <a:solidFill>
              <a:srgbClr val="3AB5B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812800" y="2947690"/>
            <a:ext cx="3418484" cy="640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484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F1E35"/>
                </a:solidFill>
                <a:effectLst/>
                <a:uLnTx/>
                <a:uFillTx/>
                <a:latin typeface="Georgia" pitchFamily="18" charset="0"/>
                <a:ea typeface="Georgia" pitchFamily="18" charset="-122"/>
                <a:cs typeface="Georgia" pitchFamily="18" charset="-120"/>
              </a:rPr>
              <a:t>478</a:t>
            </a:r>
            <a:endParaRPr kumimoji="0" lang="en-US" sz="4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3638550"/>
            <a:ext cx="3418484"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companies mentioned El Niño in filings and calls, 1 May to 4 August 2026</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p:cNvSpPr/>
          <p:nvPr/>
        </p:nvSpPr>
        <p:spPr>
          <a:xfrm>
            <a:off x="4436517" y="2731790"/>
            <a:ext cx="3318966" cy="0"/>
          </a:xfrm>
          <a:prstGeom prst="line">
            <a:avLst/>
          </a:prstGeom>
          <a:noFill/>
          <a:ln w="25400">
            <a:solidFill>
              <a:srgbClr val="3AB5B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p:cNvSpPr/>
          <p:nvPr/>
        </p:nvSpPr>
        <p:spPr>
          <a:xfrm>
            <a:off x="4436517" y="2947690"/>
            <a:ext cx="3418535" cy="640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484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F1E35"/>
                </a:solidFill>
                <a:effectLst/>
                <a:uLnTx/>
                <a:uFillTx/>
                <a:latin typeface="Georgia" pitchFamily="18" charset="0"/>
                <a:ea typeface="Georgia" pitchFamily="18" charset="-122"/>
                <a:cs typeface="Georgia" pitchFamily="18" charset="-120"/>
              </a:rPr>
              <a:t>1,443</a:t>
            </a:r>
            <a:endParaRPr kumimoji="0" lang="en-US" sz="4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4436517" y="3638550"/>
            <a:ext cx="3418535"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documents carried those mentions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8060283" y="2731790"/>
            <a:ext cx="3318917" cy="0"/>
          </a:xfrm>
          <a:prstGeom prst="line">
            <a:avLst/>
          </a:prstGeom>
          <a:noFill/>
          <a:ln w="25400">
            <a:solidFill>
              <a:srgbClr val="3AB5B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8060283" y="2947690"/>
            <a:ext cx="3418484" cy="640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484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F1E35"/>
                </a:solidFill>
                <a:effectLst/>
                <a:uLnTx/>
                <a:uFillTx/>
                <a:latin typeface="Georgia" pitchFamily="18" charset="0"/>
                <a:ea typeface="Georgia" pitchFamily="18" charset="-122"/>
                <a:cs typeface="Georgia" pitchFamily="18" charset="-120"/>
              </a:rPr>
              <a:t>316</a:t>
            </a:r>
            <a:endParaRPr kumimoji="0" lang="en-US" sz="4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060283" y="3638550"/>
            <a:ext cx="3418484"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mentions on earnings calls, the most since 2019</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5344220"/>
            <a:ext cx="10883392" cy="523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exposure companies describe is often indirect: delayed planting shifting demand, and rural sales at risk if farm incomes fall. The mentions cluster in Asia-Pacific and Latin America.</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863600" y="6238280"/>
            <a:ext cx="10883392" cy="238720"/>
          </a:xfrm>
          <a:prstGeom prst="rect">
            <a:avLst/>
          </a:prstGeom>
          <a:noFill/>
          <a:ln/>
        </p:spPr>
        <p:txBody>
          <a:bodyPr wrap="square" lIns="0" tIns="0" rIns="0" bIns="0" rtlCol="0" anchor="t">
            <a:normAutofit fontScale="85000" lnSpcReduction="10000"/>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Reuters, 14 August 2026, citing AlphaSense data. </a:t>
            </a:r>
            <a:r>
              <a:rPr kumimoji="0" lang="en-KE"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Link - </a:t>
            </a:r>
            <a:r>
              <a:rPr kumimoji="0" lang="en-US"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https://www.reuters.com/legal/litigation/corporate-concern-over-el-nino-hits-multi-year-high-2026-08-14/</a:t>
            </a:r>
            <a:r>
              <a:rPr kumimoji="0" lang="en-KE"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t>
            </a:r>
            <a:endParaRPr kumimoji="0" lang="en-US" sz="1200" b="1" i="1" u="none" strike="noStrike" kern="1200" cap="none" spc="0" normalizeH="0" baseline="0" noProof="0" dirty="0">
              <a:ln>
                <a:noFill/>
              </a:ln>
              <a:solidFill>
                <a:srgbClr val="0F1E35"/>
              </a:solidFill>
              <a:effectLst/>
              <a:uLnTx/>
              <a:uFillTx/>
              <a:latin typeface="Arial"/>
              <a:ea typeface="+mn-ea"/>
              <a:cs typeface="+mn-cs"/>
            </a:endParaRPr>
          </a:p>
          <a:p>
            <a:pPr marL="0" marR="0" lvl="0" indent="0" algn="l" defTabSz="914400" rtl="0" eaLnBrk="1" fontAlgn="auto" latinLnBrk="0" hangingPunct="1">
              <a:lnSpc>
                <a:spcPts val="168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LIMITS OF THE SIGNAL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What an earnings-call spike cannot tell you</a:t>
            </a:r>
            <a:endParaRPr lang="en-US" sz="2800" dirty="0"/>
          </a:p>
        </p:txBody>
      </p:sp>
      <p:sp>
        <p:nvSpPr>
          <p:cNvPr id="4" name="Shape 2"/>
          <p:cNvSpPr/>
          <p:nvPr/>
        </p:nvSpPr>
        <p:spPr>
          <a:xfrm>
            <a:off x="815975" y="1801416"/>
            <a:ext cx="5175250" cy="1197521"/>
          </a:xfrm>
          <a:prstGeom prst="roundRect">
            <a:avLst>
              <a:gd name="adj" fmla="val 6098"/>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47750" y="203319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Attention is not materiality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47750" y="234052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Mention counts measure what companies talk about. A silent client may be more exposed than a vocal 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p:cNvSpPr/>
          <p:nvPr/>
        </p:nvSpPr>
        <p:spPr>
          <a:xfrm>
            <a:off x="6200775" y="1801416"/>
            <a:ext cx="5175250" cy="1197521"/>
          </a:xfrm>
          <a:prstGeom prst="roundRect">
            <a:avLst>
              <a:gd name="adj" fmla="val 6098"/>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p:cNvSpPr/>
          <p:nvPr/>
        </p:nvSpPr>
        <p:spPr>
          <a:xfrm>
            <a:off x="6432550" y="203319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The cycle passes, the dependency stays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6432550" y="234052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El Niño reveals nature dependencies. It is not itself evidence of nature loss, and attention will fade with it.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815975" y="3208486"/>
            <a:ext cx="5175250" cy="1197521"/>
          </a:xfrm>
          <a:prstGeom prst="roundRect">
            <a:avLst>
              <a:gd name="adj" fmla="val 6098"/>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1047750" y="344026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Listed companies only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1047750" y="374759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Transcript data does not cover private clients or public bodies. For them the Stage 1 proxy stands alone.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Shape 11"/>
          <p:cNvSpPr/>
          <p:nvPr/>
        </p:nvSpPr>
        <p:spPr>
          <a:xfrm>
            <a:off x="6200775" y="3208486"/>
            <a:ext cx="5175250" cy="1197521"/>
          </a:xfrm>
          <a:prstGeom prst="roundRect">
            <a:avLst>
              <a:gd name="adj" fmla="val 6098"/>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4" name="Text 12"/>
          <p:cNvSpPr/>
          <p:nvPr/>
        </p:nvSpPr>
        <p:spPr>
          <a:xfrm>
            <a:off x="6432550" y="344026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Location decides the hazard</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6432550" y="374759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Whether El Niño means drought or flood depends on where the client operates.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extLst>
      <p:ext uri="{BB962C8B-B14F-4D97-AF65-F5344CB8AC3E}">
        <p14:creationId xmlns:p14="http://schemas.microsoft.com/office/powerpoint/2010/main" val="2555389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THE SIGNAL, CLOSER TO HOME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KE" dirty="0">
                <a:latin typeface="Georgia" pitchFamily="18" charset="0"/>
                <a:ea typeface="Georgia" pitchFamily="18" charset="-122"/>
                <a:cs typeface="Georgia" pitchFamily="18" charset="-120"/>
              </a:rPr>
              <a:t>How long-tail effects</a:t>
            </a:r>
            <a:r>
              <a:rPr lang="en-US" sz="2800" b="0" i="0" dirty="0">
                <a:solidFill>
                  <a:srgbClr val="0F1E35"/>
                </a:solidFill>
                <a:latin typeface="Georgia" pitchFamily="18" charset="0"/>
                <a:ea typeface="Georgia" pitchFamily="18" charset="-122"/>
                <a:cs typeface="Georgia" pitchFamily="18" charset="-120"/>
              </a:rPr>
              <a:t> reach European businesses</a:t>
            </a:r>
            <a:endParaRPr lang="en-US" sz="2800" dirty="0"/>
          </a:p>
        </p:txBody>
      </p:sp>
      <p:sp>
        <p:nvSpPr>
          <p:cNvPr id="4" name="Shape 2"/>
          <p:cNvSpPr/>
          <p:nvPr/>
        </p:nvSpPr>
        <p:spPr>
          <a:xfrm>
            <a:off x="815975" y="1725216"/>
            <a:ext cx="5187950" cy="1118840"/>
          </a:xfrm>
          <a:prstGeom prst="roundRect">
            <a:avLst>
              <a:gd name="adj" fmla="val 6527"/>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22350" y="193159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Agricultural supply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22350" y="2226221"/>
            <a:ext cx="4918456"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Ivorian cocoa forecast at 1.35 to 1.45 Mt against a 1.6 Mt baseline. French grain maize at 9.0 Mt, the lowest since 1980.</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p:cNvSpPr/>
          <p:nvPr/>
        </p:nvSpPr>
        <p:spPr>
          <a:xfrm>
            <a:off x="6188075" y="1725216"/>
            <a:ext cx="5187950" cy="1118840"/>
          </a:xfrm>
          <a:prstGeom prst="roundRect">
            <a:avLst>
              <a:gd name="adj" fmla="val 6527"/>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p:cNvSpPr/>
          <p:nvPr/>
        </p:nvSpPr>
        <p:spPr>
          <a:xfrm>
            <a:off x="6394450" y="193159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Logistics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6394450" y="2226221"/>
            <a:ext cx="4918456"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Rhine at Kaub fell to 14 cm on 11 August 2026, the lowest since records began in 1880. Panama Canal draft is restricted.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815975" y="3028206"/>
            <a:ext cx="5187950" cy="1118840"/>
          </a:xfrm>
          <a:prstGeom prst="roundRect">
            <a:avLst>
              <a:gd name="adj" fmla="val 6527"/>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1022350" y="323458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Energy and industrial inputs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1022350" y="3529211"/>
            <a:ext cx="4918456"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Lower hydropower output in Latin America and stronger competition for LNG cargoes.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Shape 11"/>
          <p:cNvSpPr/>
          <p:nvPr/>
        </p:nvSpPr>
        <p:spPr>
          <a:xfrm>
            <a:off x="6188075" y="3028206"/>
            <a:ext cx="5187950" cy="1118840"/>
          </a:xfrm>
          <a:prstGeom prst="roundRect">
            <a:avLst>
              <a:gd name="adj" fmla="val 6527"/>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4" name="Text 12"/>
          <p:cNvSpPr/>
          <p:nvPr/>
        </p:nvSpPr>
        <p:spPr>
          <a:xfrm>
            <a:off x="6394450" y="323458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Critical minerals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6394450" y="3529211"/>
            <a:ext cx="4918456" cy="2311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Flooding and drought disrupting mining and processing operations.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812800" y="6238280"/>
            <a:ext cx="10883392" cy="238720"/>
          </a:xfrm>
          <a:prstGeom prst="rect">
            <a:avLst/>
          </a:prstGeom>
          <a:noFill/>
          <a:ln/>
        </p:spPr>
        <p:txBody>
          <a:bodyPr wrap="square" lIns="0" tIns="0" rIns="0" bIns="0" rtlCol="0" anchor="t">
            <a:normAutofit fontScale="92500"/>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EY Netherlands, 5 October 2026. </a:t>
            </a:r>
            <a:r>
              <a:rPr kumimoji="0" lang="en-KE"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t>
            </a:r>
            <a:r>
              <a:rPr kumimoji="0" lang="en-KE"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Link - </a:t>
            </a:r>
            <a:r>
              <a:rPr kumimoji="0" lang="en-US"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https://www.ey.com/en_nl/insights/resilience/what-a-record-el-nino-could-potentially-mean-for-european-businesses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WHY COMPANIES 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Six areas of business value from science-based targets for nature</a:t>
            </a:r>
            <a:endParaRPr lang="en-US" sz="2800" dirty="0"/>
          </a:p>
        </p:txBody>
      </p:sp>
      <p:sp>
        <p:nvSpPr>
          <p:cNvPr id="4" name="Shape 2"/>
          <p:cNvSpPr/>
          <p:nvPr/>
        </p:nvSpPr>
        <p:spPr>
          <a:xfrm>
            <a:off x="815975" y="1750616"/>
            <a:ext cx="3414167" cy="1281410"/>
          </a:xfrm>
          <a:prstGeom prst="roundRect">
            <a:avLst>
              <a:gd name="adj" fmla="val 5699"/>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996950" y="1931591"/>
            <a:ext cx="3143783" cy="469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Protected revenue and market access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996950" y="2439591"/>
            <a:ext cx="3143783"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Protecting sourcing continuity and responding to emerging requirements.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p:cNvSpPr/>
          <p:nvPr/>
        </p:nvSpPr>
        <p:spPr>
          <a:xfrm>
            <a:off x="4388892" y="1750616"/>
            <a:ext cx="3414167" cy="1281410"/>
          </a:xfrm>
          <a:prstGeom prst="roundRect">
            <a:avLst>
              <a:gd name="adj" fmla="val 5699"/>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p:cNvSpPr/>
          <p:nvPr/>
        </p:nvSpPr>
        <p:spPr>
          <a:xfrm>
            <a:off x="4569867" y="1931591"/>
            <a:ext cx="3143783" cy="2476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Lower cost of credibility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4569867" y="2217341"/>
            <a:ext cx="3143783"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Independent validation supports evidence-based claims and reduces reputational risk.</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7961809" y="1750616"/>
            <a:ext cx="3414216" cy="1281410"/>
          </a:xfrm>
          <a:prstGeom prst="roundRect">
            <a:avLst>
              <a:gd name="adj" fmla="val 5699"/>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8142784" y="1931591"/>
            <a:ext cx="3143834" cy="469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Better decisions, more focused resources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42784" y="2439591"/>
            <a:ext cx="3143834"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Sharper prioritisation of resources and management attention.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Shape 11"/>
          <p:cNvSpPr/>
          <p:nvPr/>
        </p:nvSpPr>
        <p:spPr>
          <a:xfrm>
            <a:off x="815975" y="3190776"/>
            <a:ext cx="3414167" cy="1281410"/>
          </a:xfrm>
          <a:prstGeom prst="roundRect">
            <a:avLst>
              <a:gd name="adj" fmla="val 5699"/>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4" name="Text 12"/>
          <p:cNvSpPr/>
          <p:nvPr/>
        </p:nvSpPr>
        <p:spPr>
          <a:xfrm>
            <a:off x="996950" y="3371751"/>
            <a:ext cx="3143783" cy="469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Greater confidence in what action is needed</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996950" y="3879751"/>
            <a:ext cx="3143783"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Clarity on whether current activity is enough, or where more is needed.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Shape 14"/>
          <p:cNvSpPr/>
          <p:nvPr/>
        </p:nvSpPr>
        <p:spPr>
          <a:xfrm>
            <a:off x="4388892" y="3190776"/>
            <a:ext cx="3414167" cy="1281410"/>
          </a:xfrm>
          <a:prstGeom prst="roundRect">
            <a:avLst>
              <a:gd name="adj" fmla="val 5699"/>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7" name="Text 15"/>
          <p:cNvSpPr/>
          <p:nvPr/>
        </p:nvSpPr>
        <p:spPr>
          <a:xfrm>
            <a:off x="4569867" y="3371751"/>
            <a:ext cx="3143783" cy="469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 common framework for ownership</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4569867" y="3879751"/>
            <a:ext cx="3143783"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 shared basis for ownership, coordination and action across the business.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Shape 17"/>
          <p:cNvSpPr/>
          <p:nvPr/>
        </p:nvSpPr>
        <p:spPr>
          <a:xfrm>
            <a:off x="7961809" y="3190776"/>
            <a:ext cx="3414216" cy="1281410"/>
          </a:xfrm>
          <a:prstGeom prst="roundRect">
            <a:avLst>
              <a:gd name="adj" fmla="val 5699"/>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20" name="Text 18"/>
          <p:cNvSpPr/>
          <p:nvPr/>
        </p:nvSpPr>
        <p:spPr>
          <a:xfrm>
            <a:off x="8142784" y="3371751"/>
            <a:ext cx="3143834" cy="469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Future-proofing how nature is managed</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8142784" y="3879751"/>
            <a:ext cx="3143834"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Capabilities that support evolving regulatory, market and financing expectations.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Accountability Accelerator, EBP and SBTN, The Business Case for Science-Based Targets (Step Up for Nature), September 2026.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extLst>
      <p:ext uri="{BB962C8B-B14F-4D97-AF65-F5344CB8AC3E}">
        <p14:creationId xmlns:p14="http://schemas.microsoft.com/office/powerpoint/2010/main" val="2375794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WHAT COMPANIES DISCLOSE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Fewer than half of CDP disclosers report on biodiversity or water</a:t>
            </a:r>
            <a:endParaRPr lang="en-US" sz="2800" dirty="0"/>
          </a:p>
        </p:txBody>
      </p:sp>
      <p:sp>
        <p:nvSpPr>
          <p:cNvPr id="4" name="Text 2"/>
          <p:cNvSpPr/>
          <p:nvPr/>
        </p:nvSpPr>
        <p:spPr>
          <a:xfrm>
            <a:off x="812800" y="1747441"/>
            <a:ext cx="621608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Corporate disclosures by theme, 2025</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812800" y="2087761"/>
            <a:ext cx="189674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Total disclosing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2755900" y="2049661"/>
            <a:ext cx="4091930" cy="289520"/>
          </a:xfrm>
          <a:prstGeom prst="rect">
            <a:avLst/>
          </a:prstGeom>
          <a:solidFill>
            <a:srgbClr val="0F1E35"/>
          </a:solidFill>
          <a:ln/>
        </p:spPr>
        <p:txBody>
          <a:bodyPr wrap="square" lIns="76200" tIns="38100" rIns="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22,165</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2466181"/>
            <a:ext cx="189674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Climate change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2755900" y="2428081"/>
            <a:ext cx="4091930" cy="289520"/>
          </a:xfrm>
          <a:prstGeom prst="rect">
            <a:avLst/>
          </a:prstGeom>
          <a:solidFill>
            <a:srgbClr val="8A94A6"/>
          </a:solidFill>
          <a:ln/>
        </p:spPr>
        <p:txBody>
          <a:bodyPr wrap="square" lIns="76200" tIns="38100" rIns="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22,165</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812800" y="2844602"/>
            <a:ext cx="189674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Biodiversity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2755900" y="2806502"/>
            <a:ext cx="2122140" cy="289520"/>
          </a:xfrm>
          <a:prstGeom prst="rect">
            <a:avLst/>
          </a:prstGeom>
          <a:solidFill>
            <a:srgbClr val="23705B"/>
          </a:solidFill>
          <a:ln/>
        </p:spPr>
        <p:txBody>
          <a:bodyPr wrap="square" lIns="76200" tIns="38100" rIns="17108"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9,935</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812800" y="3223022"/>
            <a:ext cx="189674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Water security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2755900" y="3184922"/>
            <a:ext cx="2122140" cy="289520"/>
          </a:xfrm>
          <a:prstGeom prst="rect">
            <a:avLst/>
          </a:prstGeom>
          <a:solidFill>
            <a:srgbClr val="23705B"/>
          </a:solidFill>
          <a:ln/>
        </p:spPr>
        <p:txBody>
          <a:bodyPr wrap="square" lIns="76200" tIns="38100" rIns="17108"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9,922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3601442"/>
            <a:ext cx="189674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Plastics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2755900" y="3563342"/>
            <a:ext cx="2122140" cy="289520"/>
          </a:xfrm>
          <a:prstGeom prst="rect">
            <a:avLst/>
          </a:prstGeom>
          <a:solidFill>
            <a:srgbClr val="8A94A6"/>
          </a:solidFill>
          <a:ln/>
        </p:spPr>
        <p:txBody>
          <a:bodyPr wrap="square" lIns="76200" tIns="38100" rIns="17108"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4,262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812800" y="3979863"/>
            <a:ext cx="189674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Forests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2755900" y="3941763"/>
            <a:ext cx="2122140" cy="289520"/>
          </a:xfrm>
          <a:prstGeom prst="rect">
            <a:avLst/>
          </a:prstGeom>
          <a:solidFill>
            <a:srgbClr val="8A94A6"/>
          </a:solidFill>
          <a:ln/>
        </p:spPr>
        <p:txBody>
          <a:bodyPr wrap="square" lIns="76200" tIns="38100" rIns="17108"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3,828</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7355830" y="1747441"/>
            <a:ext cx="414407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By country, 2025</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7355830" y="2087761"/>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Germany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282930" y="2049661"/>
            <a:ext cx="3096270" cy="289520"/>
          </a:xfrm>
          <a:prstGeom prst="rect">
            <a:avLst/>
          </a:prstGeom>
          <a:solidFill>
            <a:srgbClr val="3AB5B0"/>
          </a:solidFill>
          <a:ln/>
        </p:spPr>
        <p:txBody>
          <a:bodyPr wrap="square" lIns="76200" tIns="38100" rIns="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1,626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7355830" y="2466181"/>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UK</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8282930" y="2428081"/>
            <a:ext cx="1624310" cy="289520"/>
          </a:xfrm>
          <a:prstGeom prst="rect">
            <a:avLst/>
          </a:prstGeom>
          <a:solidFill>
            <a:srgbClr val="3AB5B0"/>
          </a:solidFill>
          <a:ln/>
        </p:spPr>
        <p:txBody>
          <a:bodyPr wrap="square" lIns="76200" tIns="38100" rIns="2540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1,463</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7355830" y="2844602"/>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Brazil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8282930" y="2806502"/>
            <a:ext cx="1624310" cy="289520"/>
          </a:xfrm>
          <a:prstGeom prst="rect">
            <a:avLst/>
          </a:prstGeom>
          <a:solidFill>
            <a:srgbClr val="3AB5B0"/>
          </a:solidFill>
          <a:ln/>
        </p:spPr>
        <p:txBody>
          <a:bodyPr wrap="square" lIns="76200" tIns="38100" rIns="2540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1,251</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7355830" y="3223022"/>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Italy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282930" y="3184922"/>
            <a:ext cx="1624310" cy="289520"/>
          </a:xfrm>
          <a:prstGeom prst="rect">
            <a:avLst/>
          </a:prstGeom>
          <a:solidFill>
            <a:srgbClr val="3AB5B0"/>
          </a:solidFill>
          <a:ln/>
        </p:spPr>
        <p:txBody>
          <a:bodyPr wrap="square" lIns="76200" tIns="38100" rIns="2540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682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7355830" y="3601442"/>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France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8282930" y="3563342"/>
            <a:ext cx="1624310" cy="289520"/>
          </a:xfrm>
          <a:prstGeom prst="rect">
            <a:avLst/>
          </a:prstGeom>
          <a:solidFill>
            <a:srgbClr val="3AB5B0"/>
          </a:solidFill>
          <a:ln/>
        </p:spPr>
        <p:txBody>
          <a:bodyPr wrap="square" lIns="76200" tIns="38100" rIns="25400" bIns="1270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557</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CDP Fact Sheet, 2025. Number of corporate disclosures.</a:t>
            </a:r>
            <a:r>
              <a:rPr kumimoji="0" lang="en-KE"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t>
            </a:r>
            <a:r>
              <a:rPr kumimoji="0" lang="en-KE"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Link - </a:t>
            </a:r>
            <a:r>
              <a:rPr kumimoji="0" lang="en-US" sz="1200" b="1"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https://www.cdp.net/en/insights/keeping-pace-disclosure-data-factsheet-2025</a:t>
            </a:r>
            <a:endParaRPr kumimoji="0" lang="en-US" sz="1200" b="1" i="1" u="none" strike="noStrike" kern="1200" cap="none" spc="0" normalizeH="0" baseline="0" noProof="0" dirty="0">
              <a:ln>
                <a:noFill/>
              </a:ln>
              <a:solidFill>
                <a:srgbClr val="0F1E35"/>
              </a:solidFill>
              <a:effectLst/>
              <a:uLnTx/>
              <a:uFillTx/>
              <a:latin typeface="Arial"/>
              <a:ea typeface="+mn-ea"/>
              <a:cs typeface="+mn-cs"/>
            </a:endParaRPr>
          </a:p>
          <a:p>
            <a:pPr marL="0" marR="0" lvl="0" indent="0" algn="l" defTabSz="914400" rtl="0" eaLnBrk="1" fontAlgn="auto" latinLnBrk="0" hangingPunct="1">
              <a:lnSpc>
                <a:spcPts val="168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F1E35"/>
        </a:solidFill>
        <a:effectLst/>
      </p:bgPr>
    </p:bg>
    <p:spTree>
      <p:nvGrpSpPr>
        <p:cNvPr id="1" name="">
          <a:extLst>
            <a:ext uri="{FF2B5EF4-FFF2-40B4-BE49-F238E27FC236}">
              <a16:creationId xmlns:a16="http://schemas.microsoft.com/office/drawing/2014/main" id="{AD3BF7E1-50F0-D3D3-248E-292BA0B04FA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4C8C80B-3B67-6FB3-385C-915F9B077E75}"/>
              </a:ext>
            </a:extLst>
          </p:cNvPr>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3AB5B0"/>
                </a:solidFill>
                <a:effectLst/>
                <a:uLnTx/>
                <a:uFillTx/>
                <a:latin typeface="Arial" pitchFamily="34" charset="0"/>
                <a:ea typeface="Arial" pitchFamily="34" charset="-122"/>
                <a:cs typeface="Arial" pitchFamily="34" charset="-120"/>
              </a:rPr>
              <a:t>EXPOSURE AT COUNTRY LEVEL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a:extLst>
              <a:ext uri="{FF2B5EF4-FFF2-40B4-BE49-F238E27FC236}">
                <a16:creationId xmlns:a16="http://schemas.microsoft.com/office/drawing/2014/main" id="{82F2E94C-4CDF-4305-E7C0-9293AEA63AD3}"/>
              </a:ext>
            </a:extLst>
          </p:cNvPr>
          <p:cNvSpPr>
            <a:spLocks noGrp="1"/>
          </p:cNvSpPr>
          <p:nvPr>
            <p:ph type="title"/>
          </p:nvPr>
        </p:nvSpPr>
        <p:spPr>
          <a:xfrm>
            <a:off x="812800" y="1102320"/>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F7F6F2"/>
                </a:solidFill>
                <a:latin typeface="Georgia" pitchFamily="18" charset="0"/>
                <a:ea typeface="Georgia" pitchFamily="18" charset="-122"/>
                <a:cs typeface="Georgia" pitchFamily="18" charset="-120"/>
              </a:rPr>
              <a:t>Over half of domestic value is highly exposed to nature loss in every top CDP country</a:t>
            </a:r>
            <a:endParaRPr lang="en-US" sz="2800" dirty="0"/>
          </a:p>
        </p:txBody>
      </p:sp>
      <p:sp>
        <p:nvSpPr>
          <p:cNvPr id="4" name="Text 2">
            <a:extLst>
              <a:ext uri="{FF2B5EF4-FFF2-40B4-BE49-F238E27FC236}">
                <a16:creationId xmlns:a16="http://schemas.microsoft.com/office/drawing/2014/main" id="{A31BE220-F7C7-6250-937C-DE61AEBBA0B9}"/>
              </a:ext>
            </a:extLst>
          </p:cNvPr>
          <p:cNvSpPr/>
          <p:nvPr/>
        </p:nvSpPr>
        <p:spPr>
          <a:xfrm>
            <a:off x="812800" y="2062361"/>
            <a:ext cx="1962150" cy="309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Italy</a:t>
            </a:r>
            <a:endParaRPr kumimoji="0" lang="en-US" sz="16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a:extLst>
              <a:ext uri="{FF2B5EF4-FFF2-40B4-BE49-F238E27FC236}">
                <a16:creationId xmlns:a16="http://schemas.microsoft.com/office/drawing/2014/main" id="{865FDEE4-FA08-9E13-FB3F-640826730987}"/>
              </a:ext>
            </a:extLst>
          </p:cNvPr>
          <p:cNvSpPr/>
          <p:nvPr/>
        </p:nvSpPr>
        <p:spPr>
          <a:xfrm>
            <a:off x="812800" y="2372221"/>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Score 56 · 682 CDP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a:extLst>
              <a:ext uri="{FF2B5EF4-FFF2-40B4-BE49-F238E27FC236}">
                <a16:creationId xmlns:a16="http://schemas.microsoft.com/office/drawing/2014/main" id="{C14F1922-2700-1023-6087-C45943130079}"/>
              </a:ext>
            </a:extLst>
          </p:cNvPr>
          <p:cNvSpPr/>
          <p:nvPr/>
        </p:nvSpPr>
        <p:spPr>
          <a:xfrm>
            <a:off x="2717800" y="2086471"/>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Domestic</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a:extLst>
              <a:ext uri="{FF2B5EF4-FFF2-40B4-BE49-F238E27FC236}">
                <a16:creationId xmlns:a16="http://schemas.microsoft.com/office/drawing/2014/main" id="{B65D3CC0-2CCB-DC8E-79B6-9B4D6AA02B7D}"/>
              </a:ext>
            </a:extLst>
          </p:cNvPr>
          <p:cNvSpPr/>
          <p:nvPr/>
        </p:nvSpPr>
        <p:spPr>
          <a:xfrm>
            <a:off x="3670300" y="2066131"/>
            <a:ext cx="3726309" cy="254000"/>
          </a:xfrm>
          <a:prstGeom prst="roundRect">
            <a:avLst>
              <a:gd name="adj" fmla="val 10000"/>
            </a:avLst>
          </a:prstGeom>
          <a:solidFill>
            <a:srgbClr val="3AB5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a:extLst>
              <a:ext uri="{FF2B5EF4-FFF2-40B4-BE49-F238E27FC236}">
                <a16:creationId xmlns:a16="http://schemas.microsoft.com/office/drawing/2014/main" id="{47053788-BEF7-8ECA-2D3F-40276608BC00}"/>
              </a:ext>
            </a:extLst>
          </p:cNvPr>
          <p:cNvSpPr/>
          <p:nvPr/>
        </p:nvSpPr>
        <p:spPr>
          <a:xfrm>
            <a:off x="7498209" y="2086471"/>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61% · €1.0tn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a:extLst>
              <a:ext uri="{FF2B5EF4-FFF2-40B4-BE49-F238E27FC236}">
                <a16:creationId xmlns:a16="http://schemas.microsoft.com/office/drawing/2014/main" id="{9020149F-1DC5-BE86-13C8-6E93412E63E4}"/>
              </a:ext>
            </a:extLst>
          </p:cNvPr>
          <p:cNvSpPr/>
          <p:nvPr/>
        </p:nvSpPr>
        <p:spPr>
          <a:xfrm>
            <a:off x="2717800" y="2348061"/>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Imported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a:extLst>
              <a:ext uri="{FF2B5EF4-FFF2-40B4-BE49-F238E27FC236}">
                <a16:creationId xmlns:a16="http://schemas.microsoft.com/office/drawing/2014/main" id="{CA6A6C71-0A88-87AC-1B6A-7959D1D6F219}"/>
              </a:ext>
            </a:extLst>
          </p:cNvPr>
          <p:cNvSpPr/>
          <p:nvPr/>
        </p:nvSpPr>
        <p:spPr>
          <a:xfrm>
            <a:off x="3670300" y="2327721"/>
            <a:ext cx="1710432" cy="254000"/>
          </a:xfrm>
          <a:prstGeom prst="roundRect">
            <a:avLst>
              <a:gd name="adj" fmla="val 10000"/>
            </a:avLst>
          </a:prstGeom>
          <a:solidFill>
            <a:srgbClr val="8FA3B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a:extLst>
              <a:ext uri="{FF2B5EF4-FFF2-40B4-BE49-F238E27FC236}">
                <a16:creationId xmlns:a16="http://schemas.microsoft.com/office/drawing/2014/main" id="{305988E4-30E5-6120-6F8C-4AF1E9BA0F9F}"/>
              </a:ext>
            </a:extLst>
          </p:cNvPr>
          <p:cNvSpPr/>
          <p:nvPr/>
        </p:nvSpPr>
        <p:spPr>
          <a:xfrm>
            <a:off x="5482332" y="2348061"/>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28% · €75bn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Shape 10">
            <a:extLst>
              <a:ext uri="{FF2B5EF4-FFF2-40B4-BE49-F238E27FC236}">
                <a16:creationId xmlns:a16="http://schemas.microsoft.com/office/drawing/2014/main" id="{D886E2EC-5BBD-8157-A2EC-812112C236E0}"/>
              </a:ext>
            </a:extLst>
          </p:cNvPr>
          <p:cNvSpPr/>
          <p:nvPr/>
        </p:nvSpPr>
        <p:spPr>
          <a:xfrm>
            <a:off x="812800" y="2588716"/>
            <a:ext cx="19050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3" name="Text 11">
            <a:extLst>
              <a:ext uri="{FF2B5EF4-FFF2-40B4-BE49-F238E27FC236}">
                <a16:creationId xmlns:a16="http://schemas.microsoft.com/office/drawing/2014/main" id="{E41EB345-39CB-804F-66D9-74FA207BD88B}"/>
              </a:ext>
            </a:extLst>
          </p:cNvPr>
          <p:cNvSpPr/>
          <p:nvPr/>
        </p:nvSpPr>
        <p:spPr>
          <a:xfrm>
            <a:off x="812800" y="2668091"/>
            <a:ext cx="1962150" cy="309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Germany</a:t>
            </a:r>
            <a:endParaRPr kumimoji="0" lang="en-US" sz="16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a:extLst>
              <a:ext uri="{FF2B5EF4-FFF2-40B4-BE49-F238E27FC236}">
                <a16:creationId xmlns:a16="http://schemas.microsoft.com/office/drawing/2014/main" id="{F85FB263-9C63-0445-CD2F-988A9B3917F0}"/>
              </a:ext>
            </a:extLst>
          </p:cNvPr>
          <p:cNvSpPr/>
          <p:nvPr/>
        </p:nvSpPr>
        <p:spPr>
          <a:xfrm>
            <a:off x="812800" y="2977952"/>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Score 51 · 1,626 CDP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Shape 13">
            <a:extLst>
              <a:ext uri="{FF2B5EF4-FFF2-40B4-BE49-F238E27FC236}">
                <a16:creationId xmlns:a16="http://schemas.microsoft.com/office/drawing/2014/main" id="{F70CDC77-B98F-B6E7-FBC8-EB178CF08A92}"/>
              </a:ext>
            </a:extLst>
          </p:cNvPr>
          <p:cNvSpPr/>
          <p:nvPr/>
        </p:nvSpPr>
        <p:spPr>
          <a:xfrm>
            <a:off x="2717800" y="2612827"/>
            <a:ext cx="9525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6" name="Text 14">
            <a:extLst>
              <a:ext uri="{FF2B5EF4-FFF2-40B4-BE49-F238E27FC236}">
                <a16:creationId xmlns:a16="http://schemas.microsoft.com/office/drawing/2014/main" id="{0BBC958A-290A-101E-8D66-9DDA216B07CD}"/>
              </a:ext>
            </a:extLst>
          </p:cNvPr>
          <p:cNvSpPr/>
          <p:nvPr/>
        </p:nvSpPr>
        <p:spPr>
          <a:xfrm>
            <a:off x="2717800" y="2692202"/>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Domestic</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Shape 15">
            <a:extLst>
              <a:ext uri="{FF2B5EF4-FFF2-40B4-BE49-F238E27FC236}">
                <a16:creationId xmlns:a16="http://schemas.microsoft.com/office/drawing/2014/main" id="{CAFFAB72-AB1E-DD41-170D-87BF85CD9282}"/>
              </a:ext>
            </a:extLst>
          </p:cNvPr>
          <p:cNvSpPr/>
          <p:nvPr/>
        </p:nvSpPr>
        <p:spPr>
          <a:xfrm>
            <a:off x="3670300" y="2592487"/>
            <a:ext cx="77089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8" name="Shape 16">
            <a:extLst>
              <a:ext uri="{FF2B5EF4-FFF2-40B4-BE49-F238E27FC236}">
                <a16:creationId xmlns:a16="http://schemas.microsoft.com/office/drawing/2014/main" id="{045412B5-1B99-DCAF-4708-6368C94215BC}"/>
              </a:ext>
            </a:extLst>
          </p:cNvPr>
          <p:cNvSpPr/>
          <p:nvPr/>
        </p:nvSpPr>
        <p:spPr>
          <a:xfrm>
            <a:off x="3670300" y="2671862"/>
            <a:ext cx="3298676" cy="254000"/>
          </a:xfrm>
          <a:prstGeom prst="roundRect">
            <a:avLst>
              <a:gd name="adj" fmla="val 10000"/>
            </a:avLst>
          </a:prstGeom>
          <a:solidFill>
            <a:srgbClr val="3AB5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9" name="Text 17">
            <a:extLst>
              <a:ext uri="{FF2B5EF4-FFF2-40B4-BE49-F238E27FC236}">
                <a16:creationId xmlns:a16="http://schemas.microsoft.com/office/drawing/2014/main" id="{6DF834A3-AD7A-EBF1-68CD-79976252EA95}"/>
              </a:ext>
            </a:extLst>
          </p:cNvPr>
          <p:cNvSpPr/>
          <p:nvPr/>
        </p:nvSpPr>
        <p:spPr>
          <a:xfrm>
            <a:off x="7070576" y="2692202"/>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54% · €1.8tn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a:extLst>
              <a:ext uri="{FF2B5EF4-FFF2-40B4-BE49-F238E27FC236}">
                <a16:creationId xmlns:a16="http://schemas.microsoft.com/office/drawing/2014/main" id="{FB3CDE8A-283A-5FC5-7FE7-AE9FA210015A}"/>
              </a:ext>
            </a:extLst>
          </p:cNvPr>
          <p:cNvSpPr/>
          <p:nvPr/>
        </p:nvSpPr>
        <p:spPr>
          <a:xfrm>
            <a:off x="2717800" y="2953792"/>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Imported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Shape 19">
            <a:extLst>
              <a:ext uri="{FF2B5EF4-FFF2-40B4-BE49-F238E27FC236}">
                <a16:creationId xmlns:a16="http://schemas.microsoft.com/office/drawing/2014/main" id="{4211284C-0867-AC51-2FE6-084601D6DF8F}"/>
              </a:ext>
            </a:extLst>
          </p:cNvPr>
          <p:cNvSpPr/>
          <p:nvPr/>
        </p:nvSpPr>
        <p:spPr>
          <a:xfrm>
            <a:off x="3670300" y="2933452"/>
            <a:ext cx="2199134" cy="254000"/>
          </a:xfrm>
          <a:prstGeom prst="roundRect">
            <a:avLst>
              <a:gd name="adj" fmla="val 10000"/>
            </a:avLst>
          </a:prstGeom>
          <a:solidFill>
            <a:srgbClr val="8FA3B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22" name="Text 20">
            <a:extLst>
              <a:ext uri="{FF2B5EF4-FFF2-40B4-BE49-F238E27FC236}">
                <a16:creationId xmlns:a16="http://schemas.microsoft.com/office/drawing/2014/main" id="{7CF88254-9CA3-DE4A-DE45-BE79BC8B0F50}"/>
              </a:ext>
            </a:extLst>
          </p:cNvPr>
          <p:cNvSpPr/>
          <p:nvPr/>
        </p:nvSpPr>
        <p:spPr>
          <a:xfrm>
            <a:off x="5971034" y="2953792"/>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36% · €226bn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Shape 21">
            <a:extLst>
              <a:ext uri="{FF2B5EF4-FFF2-40B4-BE49-F238E27FC236}">
                <a16:creationId xmlns:a16="http://schemas.microsoft.com/office/drawing/2014/main" id="{C4200F96-6DDE-6654-C6B0-1D62835B9C0F}"/>
              </a:ext>
            </a:extLst>
          </p:cNvPr>
          <p:cNvSpPr/>
          <p:nvPr/>
        </p:nvSpPr>
        <p:spPr>
          <a:xfrm>
            <a:off x="812800" y="3194447"/>
            <a:ext cx="19050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24" name="Text 22">
            <a:extLst>
              <a:ext uri="{FF2B5EF4-FFF2-40B4-BE49-F238E27FC236}">
                <a16:creationId xmlns:a16="http://schemas.microsoft.com/office/drawing/2014/main" id="{61C2C2AB-64E1-D977-B170-9D2AD702F5CD}"/>
              </a:ext>
            </a:extLst>
          </p:cNvPr>
          <p:cNvSpPr/>
          <p:nvPr/>
        </p:nvSpPr>
        <p:spPr>
          <a:xfrm>
            <a:off x="812800" y="3273822"/>
            <a:ext cx="1962150" cy="309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France</a:t>
            </a:r>
            <a:endParaRPr kumimoji="0" lang="en-US" sz="16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a:extLst>
              <a:ext uri="{FF2B5EF4-FFF2-40B4-BE49-F238E27FC236}">
                <a16:creationId xmlns:a16="http://schemas.microsoft.com/office/drawing/2014/main" id="{CCEDC904-63B7-D927-7225-0045586EEEE3}"/>
              </a:ext>
            </a:extLst>
          </p:cNvPr>
          <p:cNvSpPr/>
          <p:nvPr/>
        </p:nvSpPr>
        <p:spPr>
          <a:xfrm>
            <a:off x="812800" y="3583682"/>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Score 49 · 557 CDP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Shape 24">
            <a:extLst>
              <a:ext uri="{FF2B5EF4-FFF2-40B4-BE49-F238E27FC236}">
                <a16:creationId xmlns:a16="http://schemas.microsoft.com/office/drawing/2014/main" id="{1F1D31A0-7245-D94E-8E9E-798162DC0669}"/>
              </a:ext>
            </a:extLst>
          </p:cNvPr>
          <p:cNvSpPr/>
          <p:nvPr/>
        </p:nvSpPr>
        <p:spPr>
          <a:xfrm>
            <a:off x="2717800" y="3218557"/>
            <a:ext cx="9525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27" name="Text 25">
            <a:extLst>
              <a:ext uri="{FF2B5EF4-FFF2-40B4-BE49-F238E27FC236}">
                <a16:creationId xmlns:a16="http://schemas.microsoft.com/office/drawing/2014/main" id="{236F0203-0DAE-A746-DDD2-D34F2FE1B70A}"/>
              </a:ext>
            </a:extLst>
          </p:cNvPr>
          <p:cNvSpPr/>
          <p:nvPr/>
        </p:nvSpPr>
        <p:spPr>
          <a:xfrm>
            <a:off x="2717800" y="3297932"/>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Domestic</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Shape 26">
            <a:extLst>
              <a:ext uri="{FF2B5EF4-FFF2-40B4-BE49-F238E27FC236}">
                <a16:creationId xmlns:a16="http://schemas.microsoft.com/office/drawing/2014/main" id="{9A6DD63A-3599-E3C1-2CA1-1C96651D0BB4}"/>
              </a:ext>
            </a:extLst>
          </p:cNvPr>
          <p:cNvSpPr/>
          <p:nvPr/>
        </p:nvSpPr>
        <p:spPr>
          <a:xfrm>
            <a:off x="3670300" y="3198217"/>
            <a:ext cx="77089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29" name="Shape 27">
            <a:extLst>
              <a:ext uri="{FF2B5EF4-FFF2-40B4-BE49-F238E27FC236}">
                <a16:creationId xmlns:a16="http://schemas.microsoft.com/office/drawing/2014/main" id="{1C5D480C-67C2-7C1A-E796-A3D7B59148A5}"/>
              </a:ext>
            </a:extLst>
          </p:cNvPr>
          <p:cNvSpPr/>
          <p:nvPr/>
        </p:nvSpPr>
        <p:spPr>
          <a:xfrm>
            <a:off x="3670300" y="3277592"/>
            <a:ext cx="3298676" cy="254000"/>
          </a:xfrm>
          <a:prstGeom prst="roundRect">
            <a:avLst>
              <a:gd name="adj" fmla="val 10000"/>
            </a:avLst>
          </a:prstGeom>
          <a:solidFill>
            <a:srgbClr val="3AB5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30" name="Text 28">
            <a:extLst>
              <a:ext uri="{FF2B5EF4-FFF2-40B4-BE49-F238E27FC236}">
                <a16:creationId xmlns:a16="http://schemas.microsoft.com/office/drawing/2014/main" id="{F89C0043-4D25-93E1-BAF0-B919D97B514C}"/>
              </a:ext>
            </a:extLst>
          </p:cNvPr>
          <p:cNvSpPr/>
          <p:nvPr/>
        </p:nvSpPr>
        <p:spPr>
          <a:xfrm>
            <a:off x="7070576" y="3297932"/>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54% · €1.2tn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a:extLst>
              <a:ext uri="{FF2B5EF4-FFF2-40B4-BE49-F238E27FC236}">
                <a16:creationId xmlns:a16="http://schemas.microsoft.com/office/drawing/2014/main" id="{2591BE33-AE53-2907-BECB-A3DC1D13D39F}"/>
              </a:ext>
            </a:extLst>
          </p:cNvPr>
          <p:cNvSpPr/>
          <p:nvPr/>
        </p:nvSpPr>
        <p:spPr>
          <a:xfrm>
            <a:off x="2717800" y="3559522"/>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Imported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Shape 30">
            <a:extLst>
              <a:ext uri="{FF2B5EF4-FFF2-40B4-BE49-F238E27FC236}">
                <a16:creationId xmlns:a16="http://schemas.microsoft.com/office/drawing/2014/main" id="{ABE2B5FC-2C70-ADCD-9E64-1EDB7530AD32}"/>
              </a:ext>
            </a:extLst>
          </p:cNvPr>
          <p:cNvSpPr/>
          <p:nvPr/>
        </p:nvSpPr>
        <p:spPr>
          <a:xfrm>
            <a:off x="3670300" y="3539182"/>
            <a:ext cx="794147" cy="254000"/>
          </a:xfrm>
          <a:prstGeom prst="roundRect">
            <a:avLst>
              <a:gd name="adj" fmla="val 10000"/>
            </a:avLst>
          </a:prstGeom>
          <a:solidFill>
            <a:srgbClr val="8FA3B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33" name="Text 31">
            <a:extLst>
              <a:ext uri="{FF2B5EF4-FFF2-40B4-BE49-F238E27FC236}">
                <a16:creationId xmlns:a16="http://schemas.microsoft.com/office/drawing/2014/main" id="{7D0117D2-ECAD-4942-322C-2CB914EBCEA2}"/>
              </a:ext>
            </a:extLst>
          </p:cNvPr>
          <p:cNvSpPr/>
          <p:nvPr/>
        </p:nvSpPr>
        <p:spPr>
          <a:xfrm>
            <a:off x="4566047" y="3559522"/>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13% · €39bn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Shape 32">
            <a:extLst>
              <a:ext uri="{FF2B5EF4-FFF2-40B4-BE49-F238E27FC236}">
                <a16:creationId xmlns:a16="http://schemas.microsoft.com/office/drawing/2014/main" id="{78644ACA-15B8-6345-4AD0-D36FBE65E1FB}"/>
              </a:ext>
            </a:extLst>
          </p:cNvPr>
          <p:cNvSpPr/>
          <p:nvPr/>
        </p:nvSpPr>
        <p:spPr>
          <a:xfrm>
            <a:off x="812800" y="3800177"/>
            <a:ext cx="19050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35" name="Text 33">
            <a:extLst>
              <a:ext uri="{FF2B5EF4-FFF2-40B4-BE49-F238E27FC236}">
                <a16:creationId xmlns:a16="http://schemas.microsoft.com/office/drawing/2014/main" id="{437CEF1F-6D5A-E890-6AE2-16DC3C5C7F4C}"/>
              </a:ext>
            </a:extLst>
          </p:cNvPr>
          <p:cNvSpPr/>
          <p:nvPr/>
        </p:nvSpPr>
        <p:spPr>
          <a:xfrm>
            <a:off x="812800" y="3879552"/>
            <a:ext cx="1962150" cy="309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UK</a:t>
            </a:r>
            <a:endParaRPr kumimoji="0" lang="en-US" sz="1600" b="0" i="0" u="none" strike="noStrike" kern="1200" cap="none" spc="0" normalizeH="0" baseline="0" noProof="0" dirty="0">
              <a:ln>
                <a:noFill/>
              </a:ln>
              <a:solidFill>
                <a:srgbClr val="0F1E35"/>
              </a:solidFill>
              <a:effectLst/>
              <a:uLnTx/>
              <a:uFillTx/>
              <a:latin typeface="Arial"/>
              <a:ea typeface="+mn-ea"/>
              <a:cs typeface="+mn-cs"/>
            </a:endParaRPr>
          </a:p>
        </p:txBody>
      </p:sp>
      <p:sp>
        <p:nvSpPr>
          <p:cNvPr id="36" name="Text 34">
            <a:extLst>
              <a:ext uri="{FF2B5EF4-FFF2-40B4-BE49-F238E27FC236}">
                <a16:creationId xmlns:a16="http://schemas.microsoft.com/office/drawing/2014/main" id="{1886D1AA-50AF-B902-CDAD-B8DDB994A64A}"/>
              </a:ext>
            </a:extLst>
          </p:cNvPr>
          <p:cNvSpPr/>
          <p:nvPr/>
        </p:nvSpPr>
        <p:spPr>
          <a:xfrm>
            <a:off x="812800" y="4189413"/>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Score 47 · 1,463 CDP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7" name="Shape 35">
            <a:extLst>
              <a:ext uri="{FF2B5EF4-FFF2-40B4-BE49-F238E27FC236}">
                <a16:creationId xmlns:a16="http://schemas.microsoft.com/office/drawing/2014/main" id="{D20C5E40-91A6-F7A7-04E9-5F49363C22C4}"/>
              </a:ext>
            </a:extLst>
          </p:cNvPr>
          <p:cNvSpPr/>
          <p:nvPr/>
        </p:nvSpPr>
        <p:spPr>
          <a:xfrm>
            <a:off x="2717800" y="3824288"/>
            <a:ext cx="9525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38" name="Text 36">
            <a:extLst>
              <a:ext uri="{FF2B5EF4-FFF2-40B4-BE49-F238E27FC236}">
                <a16:creationId xmlns:a16="http://schemas.microsoft.com/office/drawing/2014/main" id="{FC120E57-3280-5889-5A5C-CF64DE59036B}"/>
              </a:ext>
            </a:extLst>
          </p:cNvPr>
          <p:cNvSpPr/>
          <p:nvPr/>
        </p:nvSpPr>
        <p:spPr>
          <a:xfrm>
            <a:off x="2717800" y="3903663"/>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Domestic</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9" name="Shape 37">
            <a:extLst>
              <a:ext uri="{FF2B5EF4-FFF2-40B4-BE49-F238E27FC236}">
                <a16:creationId xmlns:a16="http://schemas.microsoft.com/office/drawing/2014/main" id="{9A4256BC-D1B1-F992-52E7-90C2F00BBC77}"/>
              </a:ext>
            </a:extLst>
          </p:cNvPr>
          <p:cNvSpPr/>
          <p:nvPr/>
        </p:nvSpPr>
        <p:spPr>
          <a:xfrm>
            <a:off x="3670300" y="3803948"/>
            <a:ext cx="7708900" cy="0"/>
          </a:xfrm>
          <a:prstGeom prst="line">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40" name="Shape 38">
            <a:extLst>
              <a:ext uri="{FF2B5EF4-FFF2-40B4-BE49-F238E27FC236}">
                <a16:creationId xmlns:a16="http://schemas.microsoft.com/office/drawing/2014/main" id="{6AACDF3E-A83D-02C9-618E-77D004EA6DCA}"/>
              </a:ext>
            </a:extLst>
          </p:cNvPr>
          <p:cNvSpPr/>
          <p:nvPr/>
        </p:nvSpPr>
        <p:spPr>
          <a:xfrm>
            <a:off x="3670300" y="3883323"/>
            <a:ext cx="3115419" cy="254000"/>
          </a:xfrm>
          <a:prstGeom prst="roundRect">
            <a:avLst>
              <a:gd name="adj" fmla="val 10000"/>
            </a:avLst>
          </a:prstGeom>
          <a:solidFill>
            <a:srgbClr val="3AB5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41" name="Text 39">
            <a:extLst>
              <a:ext uri="{FF2B5EF4-FFF2-40B4-BE49-F238E27FC236}">
                <a16:creationId xmlns:a16="http://schemas.microsoft.com/office/drawing/2014/main" id="{662EDAE0-9D7E-40DE-7FC8-AC22F360278F}"/>
              </a:ext>
            </a:extLst>
          </p:cNvPr>
          <p:cNvSpPr/>
          <p:nvPr/>
        </p:nvSpPr>
        <p:spPr>
          <a:xfrm>
            <a:off x="6887319" y="3903663"/>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51% · €1.2tn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2" name="Text 40">
            <a:extLst>
              <a:ext uri="{FF2B5EF4-FFF2-40B4-BE49-F238E27FC236}">
                <a16:creationId xmlns:a16="http://schemas.microsoft.com/office/drawing/2014/main" id="{4CB3D14F-D8F0-4DA8-C353-970D6308EFEF}"/>
              </a:ext>
            </a:extLst>
          </p:cNvPr>
          <p:cNvSpPr/>
          <p:nvPr/>
        </p:nvSpPr>
        <p:spPr>
          <a:xfrm>
            <a:off x="2717800" y="4165253"/>
            <a:ext cx="1003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Imported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3" name="Shape 41">
            <a:extLst>
              <a:ext uri="{FF2B5EF4-FFF2-40B4-BE49-F238E27FC236}">
                <a16:creationId xmlns:a16="http://schemas.microsoft.com/office/drawing/2014/main" id="{B6A3D98B-27BC-B0C8-6406-33CA426C1E77}"/>
              </a:ext>
            </a:extLst>
          </p:cNvPr>
          <p:cNvSpPr/>
          <p:nvPr/>
        </p:nvSpPr>
        <p:spPr>
          <a:xfrm>
            <a:off x="3670300" y="4144913"/>
            <a:ext cx="610890" cy="254000"/>
          </a:xfrm>
          <a:prstGeom prst="roundRect">
            <a:avLst>
              <a:gd name="adj" fmla="val 10000"/>
            </a:avLst>
          </a:prstGeom>
          <a:solidFill>
            <a:srgbClr val="8FA3B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44" name="Text 42">
            <a:extLst>
              <a:ext uri="{FF2B5EF4-FFF2-40B4-BE49-F238E27FC236}">
                <a16:creationId xmlns:a16="http://schemas.microsoft.com/office/drawing/2014/main" id="{25435CE2-CE87-35C7-BB09-A94D684DA9B0}"/>
              </a:ext>
            </a:extLst>
          </p:cNvPr>
          <p:cNvSpPr/>
          <p:nvPr/>
        </p:nvSpPr>
        <p:spPr>
          <a:xfrm>
            <a:off x="4382790" y="4165253"/>
            <a:ext cx="1447800" cy="238720"/>
          </a:xfrm>
          <a:prstGeom prst="rect">
            <a:avLst/>
          </a:prstGeom>
          <a:noFill/>
          <a:ln/>
        </p:spPr>
        <p:txBody>
          <a:bodyPr wrap="non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10% · €25bn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5" name="Text 43">
            <a:extLst>
              <a:ext uri="{FF2B5EF4-FFF2-40B4-BE49-F238E27FC236}">
                <a16:creationId xmlns:a16="http://schemas.microsoft.com/office/drawing/2014/main" id="{840A3692-4C30-F194-EF7D-708F42507B68}"/>
              </a:ext>
            </a:extLst>
          </p:cNvPr>
          <p:cNvSpPr/>
          <p:nvPr/>
        </p:nvSpPr>
        <p:spPr>
          <a:xfrm>
            <a:off x="812800" y="4580533"/>
            <a:ext cx="10883392"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Country exposure score:</a:t>
            </a: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 ENCORE's measure of a national economy's dependency on nature, based on how much of its economic output is highly dependent on ecosystem services.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6" name="Text 44">
            <a:extLst>
              <a:ext uri="{FF2B5EF4-FFF2-40B4-BE49-F238E27FC236}">
                <a16:creationId xmlns:a16="http://schemas.microsoft.com/office/drawing/2014/main" id="{9B094CE8-A2DB-31E4-A2F2-EBE38A9954B8}"/>
              </a:ext>
            </a:extLst>
          </p:cNvPr>
          <p:cNvSpPr/>
          <p:nvPr/>
        </p:nvSpPr>
        <p:spPr>
          <a:xfrm>
            <a:off x="812800" y="5042793"/>
            <a:ext cx="10883392" cy="2311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Imported exposure varies far more, from 10% in the UK to 36% in Germany: the risk arrives through supply chains.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7" name="Text 45">
            <a:extLst>
              <a:ext uri="{FF2B5EF4-FFF2-40B4-BE49-F238E27FC236}">
                <a16:creationId xmlns:a16="http://schemas.microsoft.com/office/drawing/2014/main" id="{998E00A3-D73B-F513-1529-504AB27E7882}"/>
              </a:ext>
            </a:extLst>
          </p:cNvPr>
          <p:cNvSpPr/>
          <p:nvPr/>
        </p:nvSpPr>
        <p:spPr>
          <a:xfrm>
            <a:off x="812800" y="6024959"/>
            <a:ext cx="10883392"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Share of value highly exposed to nature loss. Sources: ENCORE Insights country profiles (21 May 2026), euros as published; CDP Fact Sheet 2025 (disclosures). </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extLst>
      <p:ext uri="{BB962C8B-B14F-4D97-AF65-F5344CB8AC3E}">
        <p14:creationId xmlns:p14="http://schemas.microsoft.com/office/powerpoint/2010/main" val="823346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THE SCENARIO (FICTIONAL)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fontScale="90000"/>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Meridian Legal LLP tests its client book against the</a:t>
            </a:r>
            <a:r>
              <a:rPr lang="en-KE" sz="2800" b="0" i="0" dirty="0">
                <a:solidFill>
                  <a:srgbClr val="0F1E35"/>
                </a:solidFill>
                <a:latin typeface="Georgia" pitchFamily="18" charset="0"/>
                <a:ea typeface="Georgia" pitchFamily="18" charset="-122"/>
                <a:cs typeface="Georgia" pitchFamily="18" charset="-120"/>
              </a:rPr>
              <a:t> Toolkit’s Signal Discovery Process </a:t>
            </a:r>
            <a:br>
              <a:rPr lang="en-KE" sz="2800" b="0" i="0" dirty="0">
                <a:solidFill>
                  <a:srgbClr val="0F1E35"/>
                </a:solidFill>
                <a:latin typeface="Georgia" pitchFamily="18" charset="0"/>
                <a:ea typeface="Georgia" pitchFamily="18" charset="-122"/>
                <a:cs typeface="Georgia" pitchFamily="18" charset="-120"/>
              </a:rPr>
            </a:br>
            <a:endParaRPr lang="en-US" sz="2800" dirty="0"/>
          </a:p>
        </p:txBody>
      </p:sp>
      <p:sp>
        <p:nvSpPr>
          <p:cNvPr id="4" name="Text 2"/>
          <p:cNvSpPr/>
          <p:nvPr/>
        </p:nvSpPr>
        <p:spPr>
          <a:xfrm>
            <a:off x="812800" y="2881709"/>
            <a:ext cx="5232400" cy="1020961"/>
          </a:xfrm>
          <a:prstGeom prst="rect">
            <a:avLst/>
          </a:prstGeom>
          <a:noFill/>
          <a:ln/>
        </p:spPr>
        <p:txBody>
          <a:bodyPr wrap="square" lIns="0" tIns="0" rIns="0" bIns="0" rtlCol="0" anchor="t">
            <a:normAutofit fontScale="92500"/>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 40-partner commercial firm with offices in London and Amsterdam, and best friend firms in Malaysia, Nairobi and Buenos Aires. </a:t>
            </a:r>
            <a:r>
              <a:rPr kumimoji="0" lang="en-KE"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Meridian has an ESG and sustainability practice across different focus areas but has never run </a:t>
            </a: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 portfolio analysis</a:t>
            </a:r>
            <a:r>
              <a:rPr kumimoji="0" lang="en-KE"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using a nature lens</a:t>
            </a: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6299200" y="2881709"/>
            <a:ext cx="5232400" cy="10209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managing partner forwards the </a:t>
            </a:r>
            <a:r>
              <a:rPr kumimoji="0" lang="en-US" sz="1400" b="0" i="1"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Reuters</a:t>
            </a: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article</a:t>
            </a:r>
            <a:r>
              <a:rPr kumimoji="0" lang="en-KE"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and EY report</a:t>
            </a: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t>
            </a:r>
            <a:r>
              <a:rPr kumimoji="0" lang="en-KE"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to the firm’s sustainability lead </a:t>
            </a: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with one question: is the market already telling us something about our own clients? The team has two weeks and public information only.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Shape 4"/>
          <p:cNvSpPr/>
          <p:nvPr/>
        </p:nvSpPr>
        <p:spPr>
          <a:xfrm>
            <a:off x="815975" y="5268664"/>
            <a:ext cx="2025650" cy="773361"/>
          </a:xfrm>
          <a:prstGeom prst="roundRect">
            <a:avLst>
              <a:gd name="adj" fmla="val 944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7" name="Text 5"/>
          <p:cNvSpPr/>
          <p:nvPr/>
        </p:nvSpPr>
        <p:spPr>
          <a:xfrm>
            <a:off x="971550" y="5424239"/>
            <a:ext cx="17659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Stage 1a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971550" y="5688360"/>
            <a:ext cx="1765935"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Sector scores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Shape 7"/>
          <p:cNvSpPr/>
          <p:nvPr/>
        </p:nvSpPr>
        <p:spPr>
          <a:xfrm>
            <a:off x="2949575" y="5268664"/>
            <a:ext cx="2025650" cy="773361"/>
          </a:xfrm>
          <a:prstGeom prst="roundRect">
            <a:avLst>
              <a:gd name="adj" fmla="val 944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0" name="Text 8"/>
          <p:cNvSpPr/>
          <p:nvPr/>
        </p:nvSpPr>
        <p:spPr>
          <a:xfrm>
            <a:off x="3105150" y="5424239"/>
            <a:ext cx="17659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Stage 1b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3105150" y="5688360"/>
            <a:ext cx="1765935"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Governance stage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Shape 10"/>
          <p:cNvSpPr/>
          <p:nvPr/>
        </p:nvSpPr>
        <p:spPr>
          <a:xfrm>
            <a:off x="5083175" y="5268664"/>
            <a:ext cx="2025650" cy="773361"/>
          </a:xfrm>
          <a:prstGeom prst="roundRect">
            <a:avLst>
              <a:gd name="adj" fmla="val 944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3" name="Text 11"/>
          <p:cNvSpPr/>
          <p:nvPr/>
        </p:nvSpPr>
        <p:spPr>
          <a:xfrm>
            <a:off x="5238750" y="5424239"/>
            <a:ext cx="17659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Annex 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5238750" y="5688360"/>
            <a:ext cx="1765935"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Decision tree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Shape 13"/>
          <p:cNvSpPr/>
          <p:nvPr/>
        </p:nvSpPr>
        <p:spPr>
          <a:xfrm>
            <a:off x="7216775" y="5268664"/>
            <a:ext cx="2025650" cy="773361"/>
          </a:xfrm>
          <a:prstGeom prst="roundRect">
            <a:avLst>
              <a:gd name="adj" fmla="val 944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6" name="Text 14"/>
          <p:cNvSpPr/>
          <p:nvPr/>
        </p:nvSpPr>
        <p:spPr>
          <a:xfrm>
            <a:off x="7372350" y="5424239"/>
            <a:ext cx="17659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Stage 2a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7372350" y="5688360"/>
            <a:ext cx="1765935"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Priority dashboard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Shape 16"/>
          <p:cNvSpPr/>
          <p:nvPr/>
        </p:nvSpPr>
        <p:spPr>
          <a:xfrm>
            <a:off x="9350375" y="5268664"/>
            <a:ext cx="2025650" cy="773361"/>
          </a:xfrm>
          <a:prstGeom prst="roundRect">
            <a:avLst>
              <a:gd name="adj" fmla="val 944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9" name="Text 17"/>
          <p:cNvSpPr/>
          <p:nvPr/>
        </p:nvSpPr>
        <p:spPr>
          <a:xfrm>
            <a:off x="9505950" y="5424239"/>
            <a:ext cx="17659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Stage 2b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9505950" y="5688360"/>
            <a:ext cx="1765935"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Portfolio distribution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WHAT COMPANIES DISCLOSE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The case study sectors disclose far less than manufacturing</a:t>
            </a:r>
            <a:endParaRPr lang="en-US" sz="2800" dirty="0"/>
          </a:p>
        </p:txBody>
      </p:sp>
      <p:sp>
        <p:nvSpPr>
          <p:cNvPr id="4" name="Text 2"/>
          <p:cNvSpPr/>
          <p:nvPr/>
        </p:nvSpPr>
        <p:spPr>
          <a:xfrm>
            <a:off x="812800" y="1747441"/>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4470400" y="1722041"/>
            <a:ext cx="69088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8,613</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2075061"/>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Services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4470400" y="2049661"/>
            <a:ext cx="35306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5,940</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2402681"/>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Materials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4470400" y="2377281"/>
            <a:ext cx="35306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1,819</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730302"/>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Retail: Hearthway (E)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4470400" y="2704902"/>
            <a:ext cx="3530600" cy="264120"/>
          </a:xfrm>
          <a:prstGeom prst="rect">
            <a:avLst/>
          </a:prstGeom>
          <a:solidFill>
            <a:srgbClr val="23705B"/>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1,247</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2800" y="3057922"/>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Food, beverage, agriculture: Cordillera (A)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4470400" y="3032522"/>
            <a:ext cx="3530600" cy="264120"/>
          </a:xfrm>
          <a:prstGeom prst="rect">
            <a:avLst/>
          </a:prstGeom>
          <a:solidFill>
            <a:srgbClr val="23705B"/>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1,018</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812800" y="3385542"/>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Transport services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4470400" y="3360142"/>
            <a:ext cx="35306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966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3713163"/>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Infrastructure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4470400" y="3687762"/>
            <a:ext cx="35306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950</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812800" y="4040783"/>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Biotech, health care and pharma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4470400" y="4015383"/>
            <a:ext cx="35306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733</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812800" y="4368403"/>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Apparel: Threadwell (B)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4470400" y="4343003"/>
            <a:ext cx="3530600" cy="264120"/>
          </a:xfrm>
          <a:prstGeom prst="rect">
            <a:avLst/>
          </a:prstGeom>
          <a:solidFill>
            <a:srgbClr val="23705B"/>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384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4696023"/>
            <a:ext cx="366268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Fossil fuels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4470400" y="4670623"/>
            <a:ext cx="3530600" cy="264120"/>
          </a:xfrm>
          <a:prstGeom prst="rect">
            <a:avLst/>
          </a:prstGeom>
          <a:solidFill>
            <a:srgbClr val="8A94A6"/>
          </a:solidFill>
          <a:ln/>
        </p:spPr>
        <p:txBody>
          <a:bodyPr wrap="square" lIns="76200" tIns="2540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244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CDP Fact Sheet, 2025. Top 10 industries by number of disclosures. Bold rows: breakout clients' sectors.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extLst>
      <p:ext uri="{BB962C8B-B14F-4D97-AF65-F5344CB8AC3E}">
        <p14:creationId xmlns:p14="http://schemas.microsoft.com/office/powerpoint/2010/main" val="2996198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WHY COMPANIES 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How nature risk shows up in three sectors</a:t>
            </a:r>
            <a:endParaRPr lang="en-US" sz="2800" dirty="0"/>
          </a:p>
        </p:txBody>
      </p:sp>
      <p:sp>
        <p:nvSpPr>
          <p:cNvPr id="4" name="Shape 2"/>
          <p:cNvSpPr/>
          <p:nvPr/>
        </p:nvSpPr>
        <p:spPr>
          <a:xfrm>
            <a:off x="815975" y="1750616"/>
            <a:ext cx="3397250" cy="2571651"/>
          </a:xfrm>
          <a:prstGeom prst="roundRect">
            <a:avLst>
              <a:gd name="adj" fmla="val 2840"/>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22350" y="1956991"/>
            <a:ext cx="30740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Group 1: Cordillera (A)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22350" y="2259211"/>
            <a:ext cx="3074035" cy="2476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Food and agriculture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022350" y="2570361"/>
            <a:ext cx="3074035"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Nature is a production and supply-security issue, affecting yield, quality, sourcing continuity and long-term viability.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1022350" y="3276451"/>
            <a:ext cx="3074035"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Targets point supplier engagement and investment to the commodities, regions and basins where pressures matter most.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Shape 7"/>
          <p:cNvSpPr/>
          <p:nvPr/>
        </p:nvSpPr>
        <p:spPr>
          <a:xfrm>
            <a:off x="4397375" y="1750616"/>
            <a:ext cx="3397250" cy="2571651"/>
          </a:xfrm>
          <a:prstGeom prst="roundRect">
            <a:avLst>
              <a:gd name="adj" fmla="val 2840"/>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0" name="Text 8"/>
          <p:cNvSpPr/>
          <p:nvPr/>
        </p:nvSpPr>
        <p:spPr>
          <a:xfrm>
            <a:off x="4603750" y="1956991"/>
            <a:ext cx="30740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Group 2: Threadwell (B), Hearthway (E)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4603750" y="2259211"/>
            <a:ext cx="3074035" cy="2476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Textiles, apparel and retail</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4603750" y="2570361"/>
            <a:ext cx="3074035" cy="8483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Nature is a raw material and sourcing risk, several tiers upstream. Weak visibility creates risk for product claims and brand trust.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4603750" y="3482181"/>
            <a:ext cx="3074035"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Targets support sourcing strategy, traceability and supplier engagement across complex value chains.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Shape 12"/>
          <p:cNvSpPr/>
          <p:nvPr/>
        </p:nvSpPr>
        <p:spPr>
          <a:xfrm>
            <a:off x="7978775" y="1750616"/>
            <a:ext cx="3397250" cy="2571651"/>
          </a:xfrm>
          <a:prstGeom prst="roundRect">
            <a:avLst>
              <a:gd name="adj" fmla="val 2840"/>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5" name="Text 13"/>
          <p:cNvSpPr/>
          <p:nvPr/>
        </p:nvSpPr>
        <p:spPr>
          <a:xfrm>
            <a:off x="8185150" y="1956991"/>
            <a:ext cx="30740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Not a case client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85150" y="2259211"/>
            <a:ext cx="3074035" cy="469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Materials, manufacturing and utilities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8185150" y="2792611"/>
            <a:ext cx="3074035"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Nature is an asset-performance, licence-to-operate and capital-allocation issue where operations are fixed and long-lived.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8185150" y="3498701"/>
            <a:ext cx="3074035"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Targets bring place-based precision to facility, infrastructure and permitting decisions.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Accountability Accelerator, EBP and SBTN, The Business Case for Science-Based Targets, September 2026. Text summarised.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extLst>
      <p:ext uri="{BB962C8B-B14F-4D97-AF65-F5344CB8AC3E}">
        <p14:creationId xmlns:p14="http://schemas.microsoft.com/office/powerpoint/2010/main" val="1924072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9B8E4-8572-CDE1-8E46-16B03AB8111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ECB1C39-64CD-F4EE-D64D-63176B155B0A}"/>
              </a:ext>
            </a:extLst>
          </p:cNvPr>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WHERE REPORTING IS HEADING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a:extLst>
              <a:ext uri="{FF2B5EF4-FFF2-40B4-BE49-F238E27FC236}">
                <a16:creationId xmlns:a16="http://schemas.microsoft.com/office/drawing/2014/main" id="{A8E7E58B-1D0B-66E2-4B02-6051D8FB3911}"/>
              </a:ext>
            </a:extLst>
          </p:cNvPr>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Jurisdictions with finalised ISSB adoption profiles</a:t>
            </a:r>
            <a:endParaRPr lang="en-US" sz="2800" dirty="0"/>
          </a:p>
        </p:txBody>
      </p:sp>
      <p:sp>
        <p:nvSpPr>
          <p:cNvPr id="4" name="Text 2">
            <a:extLst>
              <a:ext uri="{FF2B5EF4-FFF2-40B4-BE49-F238E27FC236}">
                <a16:creationId xmlns:a16="http://schemas.microsoft.com/office/drawing/2014/main" id="{C23F44F4-D0B4-1E10-2839-47F0E0C14BD9}"/>
              </a:ext>
            </a:extLst>
          </p:cNvPr>
          <p:cNvSpPr/>
          <p:nvPr/>
        </p:nvSpPr>
        <p:spPr>
          <a:xfrm>
            <a:off x="815975" y="175061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Australia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a:extLst>
              <a:ext uri="{FF2B5EF4-FFF2-40B4-BE49-F238E27FC236}">
                <a16:creationId xmlns:a16="http://schemas.microsoft.com/office/drawing/2014/main" id="{3903CFCA-C1A0-32B4-F64B-30B39A5CE3E2}"/>
              </a:ext>
            </a:extLst>
          </p:cNvPr>
          <p:cNvSpPr/>
          <p:nvPr/>
        </p:nvSpPr>
        <p:spPr>
          <a:xfrm>
            <a:off x="2591842" y="175061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Bangladesh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a:extLst>
              <a:ext uri="{FF2B5EF4-FFF2-40B4-BE49-F238E27FC236}">
                <a16:creationId xmlns:a16="http://schemas.microsoft.com/office/drawing/2014/main" id="{21E9C168-A394-C9DC-405A-5577859242AD}"/>
              </a:ext>
            </a:extLst>
          </p:cNvPr>
          <p:cNvSpPr/>
          <p:nvPr/>
        </p:nvSpPr>
        <p:spPr>
          <a:xfrm>
            <a:off x="4367709" y="175061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Brazil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a:extLst>
              <a:ext uri="{FF2B5EF4-FFF2-40B4-BE49-F238E27FC236}">
                <a16:creationId xmlns:a16="http://schemas.microsoft.com/office/drawing/2014/main" id="{A376AA36-ED5C-37E2-57B5-84FC02341AEA}"/>
              </a:ext>
            </a:extLst>
          </p:cNvPr>
          <p:cNvSpPr/>
          <p:nvPr/>
        </p:nvSpPr>
        <p:spPr>
          <a:xfrm>
            <a:off x="6143575" y="1750616"/>
            <a:ext cx="1680666"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Chile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a:extLst>
              <a:ext uri="{FF2B5EF4-FFF2-40B4-BE49-F238E27FC236}">
                <a16:creationId xmlns:a16="http://schemas.microsoft.com/office/drawing/2014/main" id="{2C501131-160D-42A6-4FE3-CF695812FEF9}"/>
              </a:ext>
            </a:extLst>
          </p:cNvPr>
          <p:cNvSpPr/>
          <p:nvPr/>
        </p:nvSpPr>
        <p:spPr>
          <a:xfrm>
            <a:off x="7919492" y="175061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Ghana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a:extLst>
              <a:ext uri="{FF2B5EF4-FFF2-40B4-BE49-F238E27FC236}">
                <a16:creationId xmlns:a16="http://schemas.microsoft.com/office/drawing/2014/main" id="{60B8C13C-DB54-AC1B-21DF-ABB4DA35FBB6}"/>
              </a:ext>
            </a:extLst>
          </p:cNvPr>
          <p:cNvSpPr/>
          <p:nvPr/>
        </p:nvSpPr>
        <p:spPr>
          <a:xfrm>
            <a:off x="9695359" y="175061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Hong Kong SAR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a:extLst>
              <a:ext uri="{FF2B5EF4-FFF2-40B4-BE49-F238E27FC236}">
                <a16:creationId xmlns:a16="http://schemas.microsoft.com/office/drawing/2014/main" id="{E597DE90-646E-CF2A-02F3-998CA7CF5D66}"/>
              </a:ext>
            </a:extLst>
          </p:cNvPr>
          <p:cNvSpPr/>
          <p:nvPr/>
        </p:nvSpPr>
        <p:spPr>
          <a:xfrm>
            <a:off x="815975" y="221793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Japan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a:extLst>
              <a:ext uri="{FF2B5EF4-FFF2-40B4-BE49-F238E27FC236}">
                <a16:creationId xmlns:a16="http://schemas.microsoft.com/office/drawing/2014/main" id="{1B189134-33DF-7CFE-EAEB-AF7A37C1F83D}"/>
              </a:ext>
            </a:extLst>
          </p:cNvPr>
          <p:cNvSpPr/>
          <p:nvPr/>
        </p:nvSpPr>
        <p:spPr>
          <a:xfrm>
            <a:off x="2591842" y="221793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Jordan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a:extLst>
              <a:ext uri="{FF2B5EF4-FFF2-40B4-BE49-F238E27FC236}">
                <a16:creationId xmlns:a16="http://schemas.microsoft.com/office/drawing/2014/main" id="{3C068F03-617A-E163-969C-F687A129671C}"/>
              </a:ext>
            </a:extLst>
          </p:cNvPr>
          <p:cNvSpPr/>
          <p:nvPr/>
        </p:nvSpPr>
        <p:spPr>
          <a:xfrm>
            <a:off x="4364534" y="2214761"/>
            <a:ext cx="1686967" cy="378420"/>
          </a:xfrm>
          <a:prstGeom prst="roundRect">
            <a:avLst>
              <a:gd name="adj" fmla="val 13424"/>
            </a:avLst>
          </a:prstGeom>
          <a:solidFill>
            <a:srgbClr val="23705B"/>
          </a:solidFill>
          <a:ln/>
        </p:spPr>
        <p:txBody>
          <a:bodyPr wrap="square" lIns="86721" tIns="61321" rIns="35921" bIns="3592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Kenya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a:extLst>
              <a:ext uri="{FF2B5EF4-FFF2-40B4-BE49-F238E27FC236}">
                <a16:creationId xmlns:a16="http://schemas.microsoft.com/office/drawing/2014/main" id="{E4014475-AEEF-DF52-3322-A4A7AAF1A3CE}"/>
              </a:ext>
            </a:extLst>
          </p:cNvPr>
          <p:cNvSpPr/>
          <p:nvPr/>
        </p:nvSpPr>
        <p:spPr>
          <a:xfrm>
            <a:off x="6140400" y="2214761"/>
            <a:ext cx="1687016" cy="378420"/>
          </a:xfrm>
          <a:prstGeom prst="roundRect">
            <a:avLst>
              <a:gd name="adj" fmla="val 13424"/>
            </a:avLst>
          </a:prstGeom>
          <a:solidFill>
            <a:srgbClr val="23705B"/>
          </a:solidFill>
          <a:ln/>
        </p:spPr>
        <p:txBody>
          <a:bodyPr wrap="square" lIns="86721" tIns="61321" rIns="35921" bIns="3592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Malaysia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a:extLst>
              <a:ext uri="{FF2B5EF4-FFF2-40B4-BE49-F238E27FC236}">
                <a16:creationId xmlns:a16="http://schemas.microsoft.com/office/drawing/2014/main" id="{0313BC0D-1999-E142-C69D-43E92B2AFC51}"/>
              </a:ext>
            </a:extLst>
          </p:cNvPr>
          <p:cNvSpPr/>
          <p:nvPr/>
        </p:nvSpPr>
        <p:spPr>
          <a:xfrm>
            <a:off x="7919492" y="221793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Mexico</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a:extLst>
              <a:ext uri="{FF2B5EF4-FFF2-40B4-BE49-F238E27FC236}">
                <a16:creationId xmlns:a16="http://schemas.microsoft.com/office/drawing/2014/main" id="{BB86FBEB-434C-ED5E-D32F-0E47A997D621}"/>
              </a:ext>
            </a:extLst>
          </p:cNvPr>
          <p:cNvSpPr/>
          <p:nvPr/>
        </p:nvSpPr>
        <p:spPr>
          <a:xfrm>
            <a:off x="9695359" y="221793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Nigeria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a:extLst>
              <a:ext uri="{FF2B5EF4-FFF2-40B4-BE49-F238E27FC236}">
                <a16:creationId xmlns:a16="http://schemas.microsoft.com/office/drawing/2014/main" id="{5D7D6398-97D5-1A16-3161-E5D4EA2ECC5D}"/>
              </a:ext>
            </a:extLst>
          </p:cNvPr>
          <p:cNvSpPr/>
          <p:nvPr/>
        </p:nvSpPr>
        <p:spPr>
          <a:xfrm>
            <a:off x="815975" y="268525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Oman (forthcoming)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a:extLst>
              <a:ext uri="{FF2B5EF4-FFF2-40B4-BE49-F238E27FC236}">
                <a16:creationId xmlns:a16="http://schemas.microsoft.com/office/drawing/2014/main" id="{13760F5C-ADCC-7925-3E62-CF1DC9831CAD}"/>
              </a:ext>
            </a:extLst>
          </p:cNvPr>
          <p:cNvSpPr/>
          <p:nvPr/>
        </p:nvSpPr>
        <p:spPr>
          <a:xfrm>
            <a:off x="2591842" y="268525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Pakistan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a:extLst>
              <a:ext uri="{FF2B5EF4-FFF2-40B4-BE49-F238E27FC236}">
                <a16:creationId xmlns:a16="http://schemas.microsoft.com/office/drawing/2014/main" id="{CF6F3AFE-AFEA-BED3-C2F2-EAC29FE572C9}"/>
              </a:ext>
            </a:extLst>
          </p:cNvPr>
          <p:cNvSpPr/>
          <p:nvPr/>
        </p:nvSpPr>
        <p:spPr>
          <a:xfrm>
            <a:off x="4367709" y="268525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Philippines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a:extLst>
              <a:ext uri="{FF2B5EF4-FFF2-40B4-BE49-F238E27FC236}">
                <a16:creationId xmlns:a16="http://schemas.microsoft.com/office/drawing/2014/main" id="{BDF6805A-5B6D-1D5D-08C6-4A8E83902C1A}"/>
              </a:ext>
            </a:extLst>
          </p:cNvPr>
          <p:cNvSpPr/>
          <p:nvPr/>
        </p:nvSpPr>
        <p:spPr>
          <a:xfrm>
            <a:off x="6143575" y="2685256"/>
            <a:ext cx="1680666"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Qatar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a:extLst>
              <a:ext uri="{FF2B5EF4-FFF2-40B4-BE49-F238E27FC236}">
                <a16:creationId xmlns:a16="http://schemas.microsoft.com/office/drawing/2014/main" id="{C817F9FC-F7FF-9B0B-067E-CEA9D4E52FB2}"/>
              </a:ext>
            </a:extLst>
          </p:cNvPr>
          <p:cNvSpPr/>
          <p:nvPr/>
        </p:nvSpPr>
        <p:spPr>
          <a:xfrm>
            <a:off x="7919492" y="268525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Rwanda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a:extLst>
              <a:ext uri="{FF2B5EF4-FFF2-40B4-BE49-F238E27FC236}">
                <a16:creationId xmlns:a16="http://schemas.microsoft.com/office/drawing/2014/main" id="{88D7CC39-92FB-4346-83A0-5D6CB972DE76}"/>
              </a:ext>
            </a:extLst>
          </p:cNvPr>
          <p:cNvSpPr/>
          <p:nvPr/>
        </p:nvSpPr>
        <p:spPr>
          <a:xfrm>
            <a:off x="9695359" y="2685256"/>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Singapore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a:extLst>
              <a:ext uri="{FF2B5EF4-FFF2-40B4-BE49-F238E27FC236}">
                <a16:creationId xmlns:a16="http://schemas.microsoft.com/office/drawing/2014/main" id="{57DDA6B2-8ADE-815B-7EAA-95689D79FF3E}"/>
              </a:ext>
            </a:extLst>
          </p:cNvPr>
          <p:cNvSpPr/>
          <p:nvPr/>
        </p:nvSpPr>
        <p:spPr>
          <a:xfrm>
            <a:off x="815975" y="3152577"/>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Sri Lanka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a:extLst>
              <a:ext uri="{FF2B5EF4-FFF2-40B4-BE49-F238E27FC236}">
                <a16:creationId xmlns:a16="http://schemas.microsoft.com/office/drawing/2014/main" id="{0BFC772E-5459-21EC-EF13-EECC025EC934}"/>
              </a:ext>
            </a:extLst>
          </p:cNvPr>
          <p:cNvSpPr/>
          <p:nvPr/>
        </p:nvSpPr>
        <p:spPr>
          <a:xfrm>
            <a:off x="2591842" y="3152577"/>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Chinese Taipei</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a:extLst>
              <a:ext uri="{FF2B5EF4-FFF2-40B4-BE49-F238E27FC236}">
                <a16:creationId xmlns:a16="http://schemas.microsoft.com/office/drawing/2014/main" id="{E04DB593-CEA3-9A02-4D47-1184E99013CB}"/>
              </a:ext>
            </a:extLst>
          </p:cNvPr>
          <p:cNvSpPr/>
          <p:nvPr/>
        </p:nvSpPr>
        <p:spPr>
          <a:xfrm>
            <a:off x="4367709" y="3152577"/>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Tanzania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a:extLst>
              <a:ext uri="{FF2B5EF4-FFF2-40B4-BE49-F238E27FC236}">
                <a16:creationId xmlns:a16="http://schemas.microsoft.com/office/drawing/2014/main" id="{865E3266-FB09-04A9-5C6B-4F0276161B64}"/>
              </a:ext>
            </a:extLst>
          </p:cNvPr>
          <p:cNvSpPr/>
          <p:nvPr/>
        </p:nvSpPr>
        <p:spPr>
          <a:xfrm>
            <a:off x="6143575" y="3152577"/>
            <a:ext cx="1680666"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Türkiye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a:extLst>
              <a:ext uri="{FF2B5EF4-FFF2-40B4-BE49-F238E27FC236}">
                <a16:creationId xmlns:a16="http://schemas.microsoft.com/office/drawing/2014/main" id="{4BF9AA18-58B5-EE3C-2E90-9478166E74C5}"/>
              </a:ext>
            </a:extLst>
          </p:cNvPr>
          <p:cNvSpPr/>
          <p:nvPr/>
        </p:nvSpPr>
        <p:spPr>
          <a:xfrm>
            <a:off x="7919492" y="3152577"/>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Zambia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a:extLst>
              <a:ext uri="{FF2B5EF4-FFF2-40B4-BE49-F238E27FC236}">
                <a16:creationId xmlns:a16="http://schemas.microsoft.com/office/drawing/2014/main" id="{6861746F-794D-D0F1-A595-24BE6069E547}"/>
              </a:ext>
            </a:extLst>
          </p:cNvPr>
          <p:cNvSpPr/>
          <p:nvPr/>
        </p:nvSpPr>
        <p:spPr>
          <a:xfrm>
            <a:off x="9695359" y="3152577"/>
            <a:ext cx="1680617" cy="372070"/>
          </a:xfrm>
          <a:prstGeom prst="roundRect">
            <a:avLst>
              <a:gd name="adj" fmla="val 12800"/>
            </a:avLst>
          </a:prstGeom>
          <a:solidFill>
            <a:srgbClr val="FFFFFF"/>
          </a:solidFill>
          <a:ln w="6350">
            <a:solidFill>
              <a:srgbClr val="D9DEDC"/>
            </a:solidFill>
            <a:prstDash val="solid"/>
          </a:ln>
        </p:spPr>
        <p:txBody>
          <a:bodyPr wrap="square" lIns="90826" tIns="65426" rIns="40026" bIns="40026"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Zimbabwe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a:extLst>
              <a:ext uri="{FF2B5EF4-FFF2-40B4-BE49-F238E27FC236}">
                <a16:creationId xmlns:a16="http://schemas.microsoft.com/office/drawing/2014/main" id="{5238662B-45F7-BC23-9EDF-C024991B85E8}"/>
              </a:ext>
            </a:extLst>
          </p:cNvPr>
          <p:cNvSpPr/>
          <p:nvPr/>
        </p:nvSpPr>
        <p:spPr>
          <a:xfrm>
            <a:off x="812800" y="3781822"/>
            <a:ext cx="1088339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Kenya and Malaysia, home to two of Meridian's best friend firms, are on the list. Argentina is not. Seven of the 24 are in Africa.</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a:extLst>
              <a:ext uri="{FF2B5EF4-FFF2-40B4-BE49-F238E27FC236}">
                <a16:creationId xmlns:a16="http://schemas.microsoft.com/office/drawing/2014/main" id="{A42A1E77-3CB1-39EA-CF04-D40BC1A65716}"/>
              </a:ext>
            </a:extLst>
          </p:cNvPr>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IFRS Foundation, jurisdictional profiles on adoption of ISSB Standards (IFRS S1 and S2), as supplied.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extLst>
      <p:ext uri="{BB962C8B-B14F-4D97-AF65-F5344CB8AC3E}">
        <p14:creationId xmlns:p14="http://schemas.microsoft.com/office/powerpoint/2010/main" val="2074150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STAGE 1A AS A HEAT MAP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9880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Where the 35 sectors sit on impact and dependency</a:t>
            </a:r>
            <a:endParaRPr lang="en-US" sz="2800" dirty="0"/>
          </a:p>
        </p:txBody>
      </p:sp>
      <p:sp>
        <p:nvSpPr>
          <p:cNvPr id="4" name="Text 2"/>
          <p:cNvSpPr/>
          <p:nvPr/>
        </p:nvSpPr>
        <p:spPr>
          <a:xfrm>
            <a:off x="812800" y="1556941"/>
            <a:ext cx="1130300" cy="3911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 ↓ Depend. →</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1902511" y="1556941"/>
            <a:ext cx="1915038" cy="3911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3799871" y="1556941"/>
            <a:ext cx="1915038" cy="3911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5697231" y="1556941"/>
            <a:ext cx="1915089" cy="3911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7594641" y="1556941"/>
            <a:ext cx="1915038" cy="3911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9492001" y="1556941"/>
            <a:ext cx="1915038" cy="3911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1960761"/>
            <a:ext cx="1130300" cy="914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930400" y="1960761"/>
            <a:ext cx="1859260" cy="889000"/>
          </a:xfrm>
          <a:prstGeom prst="roundRect">
            <a:avLst>
              <a:gd name="adj" fmla="val 4286"/>
            </a:avLst>
          </a:prstGeom>
          <a:solidFill>
            <a:srgbClr val="B8432A"/>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Arable (A)</a:t>
            </a:r>
            <a:r>
              <a:rPr kumimoji="0" lang="en-US" sz="12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Fisheries, Food and beverages, Food processing, Livestock</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3827760" y="1960761"/>
            <a:ext cx="1859260" cy="889000"/>
          </a:xfrm>
          <a:prstGeom prst="roundRect">
            <a:avLst>
              <a:gd name="adj" fmla="val 4286"/>
            </a:avLst>
          </a:prstGeom>
          <a:solidFill>
            <a:srgbClr val="E390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Mining and quarrying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5725120" y="1960761"/>
            <a:ext cx="1859310" cy="889000"/>
          </a:xfrm>
          <a:prstGeom prst="roundRect">
            <a:avLst>
              <a:gd name="adj" fmla="val 4286"/>
            </a:avLst>
          </a:prstGeom>
          <a:solidFill>
            <a:srgbClr val="E39063"/>
          </a:solidFill>
          <a:ln/>
        </p:spPr>
        <p:txBody>
          <a:bodyPr wrap="square" lIns="65041" tIns="52341" rIns="13834"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Construction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7622530" y="1960761"/>
            <a:ext cx="1859260" cy="889000"/>
          </a:xfrm>
          <a:prstGeom prst="roundRect">
            <a:avLst>
              <a:gd name="adj" fmla="val 4286"/>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9519890" y="1960761"/>
            <a:ext cx="1859260" cy="889000"/>
          </a:xfrm>
          <a:prstGeom prst="roundRect">
            <a:avLst>
              <a:gd name="adj" fmla="val 4286"/>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887861"/>
            <a:ext cx="1130300" cy="533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1930400" y="2887861"/>
            <a:ext cx="1859260" cy="508000"/>
          </a:xfrm>
          <a:prstGeom prst="roundRect">
            <a:avLst>
              <a:gd name="adj" fmla="val 7500"/>
            </a:avLst>
          </a:prstGeom>
          <a:solidFill>
            <a:srgbClr val="E390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Accommodation and food, Forestry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3827760" y="2887861"/>
            <a:ext cx="1859260" cy="508000"/>
          </a:xfrm>
          <a:prstGeom prst="roundRect">
            <a:avLst>
              <a:gd name="adj" fmla="val 7500"/>
            </a:avLst>
          </a:prstGeom>
          <a:solidFill>
            <a:srgbClr val="E390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Domestic and subsistence, Machinery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5725120" y="2887861"/>
            <a:ext cx="1859310" cy="508000"/>
          </a:xfrm>
          <a:prstGeom prst="roundRect">
            <a:avLst>
              <a:gd name="adj" fmla="val 7500"/>
            </a:avLst>
          </a:prstGeom>
          <a:solidFill>
            <a:srgbClr val="F1C463"/>
          </a:solidFill>
          <a:ln/>
        </p:spPr>
        <p:txBody>
          <a:bodyPr wrap="square" lIns="65041" tIns="52341" rIns="13834"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Water and waste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7622530" y="2887861"/>
            <a:ext cx="1859260" cy="508000"/>
          </a:xfrm>
          <a:prstGeom prst="roundRect">
            <a:avLst>
              <a:gd name="adj" fmla="val 7500"/>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Transport and storage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9519890" y="2887861"/>
            <a:ext cx="1859260" cy="508000"/>
          </a:xfrm>
          <a:prstGeom prst="roundRect">
            <a:avLst>
              <a:gd name="adj" fmla="val 7500"/>
            </a:avLst>
          </a:prstGeom>
          <a:solidFill>
            <a:srgbClr val="F6E3B4"/>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3433961"/>
            <a:ext cx="1130300" cy="723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1930400" y="3433961"/>
            <a:ext cx="1859260" cy="698500"/>
          </a:xfrm>
          <a:prstGeom prst="roundRect">
            <a:avLst>
              <a:gd name="adj" fmla="val 5455"/>
            </a:avLst>
          </a:prstGeom>
          <a:solidFill>
            <a:srgbClr val="E390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3827760" y="3433961"/>
            <a:ext cx="1859260" cy="698500"/>
          </a:xfrm>
          <a:prstGeom prst="roundRect">
            <a:avLst>
              <a:gd name="adj" fmla="val 5455"/>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Chemicals, </a:t>
            </a: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Financial (D)</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Legal and accounting, </a:t>
            </a: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Textiles (B)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5725120" y="3433961"/>
            <a:ext cx="1859310" cy="698500"/>
          </a:xfrm>
          <a:prstGeom prst="roundRect">
            <a:avLst>
              <a:gd name="adj" fmla="val 5455"/>
            </a:avLst>
          </a:prstGeom>
          <a:solidFill>
            <a:srgbClr val="F1C463"/>
          </a:solidFill>
          <a:ln/>
        </p:spPr>
        <p:txBody>
          <a:bodyPr wrap="square" lIns="65041" tIns="52341" rIns="13834"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Minerals, Wood products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7622530" y="3433961"/>
            <a:ext cx="1859260" cy="698500"/>
          </a:xfrm>
          <a:prstGeom prst="roundRect">
            <a:avLst>
              <a:gd name="adj" fmla="val 5455"/>
            </a:avLst>
          </a:prstGeom>
          <a:solidFill>
            <a:srgbClr val="F6E3B4"/>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Electricity, Public admin, Real estate, Renting, Rubber and plastics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9519890" y="3433961"/>
            <a:ext cx="1859260" cy="698500"/>
          </a:xfrm>
          <a:prstGeom prst="roundRect">
            <a:avLst>
              <a:gd name="adj" fmla="val 5455"/>
            </a:avLst>
          </a:prstGeom>
          <a:solidFill>
            <a:srgbClr val="F6E3B4"/>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Wholesale and retail (E)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4170561"/>
            <a:ext cx="1130300" cy="342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1930400" y="4170561"/>
            <a:ext cx="1859260" cy="317500"/>
          </a:xfrm>
          <a:prstGeom prst="roundRect">
            <a:avLst>
              <a:gd name="adj" fmla="val 12000"/>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0" name="Text 28"/>
          <p:cNvSpPr/>
          <p:nvPr/>
        </p:nvSpPr>
        <p:spPr>
          <a:xfrm>
            <a:off x="3827760" y="4170561"/>
            <a:ext cx="1859260" cy="317500"/>
          </a:xfrm>
          <a:prstGeom prst="roundRect">
            <a:avLst>
              <a:gd name="adj" fmla="val 12000"/>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p:cNvSpPr/>
          <p:nvPr/>
        </p:nvSpPr>
        <p:spPr>
          <a:xfrm>
            <a:off x="5725120" y="4170561"/>
            <a:ext cx="1859310" cy="317500"/>
          </a:xfrm>
          <a:prstGeom prst="roundRect">
            <a:avLst>
              <a:gd name="adj" fmla="val 12000"/>
            </a:avLst>
          </a:prstGeom>
          <a:solidFill>
            <a:srgbClr val="F6E3B4"/>
          </a:solidFill>
          <a:ln/>
        </p:spPr>
        <p:txBody>
          <a:bodyPr wrap="square" lIns="65041" tIns="52341" rIns="13834"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Human health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Text 30"/>
          <p:cNvSpPr/>
          <p:nvPr/>
        </p:nvSpPr>
        <p:spPr>
          <a:xfrm>
            <a:off x="7622530" y="4170561"/>
            <a:ext cx="1859260" cy="317500"/>
          </a:xfrm>
          <a:prstGeom prst="roundRect">
            <a:avLst>
              <a:gd name="adj" fmla="val 12000"/>
            </a:avLst>
          </a:prstGeom>
          <a:solidFill>
            <a:srgbClr val="F6E3B4"/>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3" name="Text 31"/>
          <p:cNvSpPr/>
          <p:nvPr/>
        </p:nvSpPr>
        <p:spPr>
          <a:xfrm>
            <a:off x="9519890" y="4170561"/>
            <a:ext cx="1859260" cy="317500"/>
          </a:xfrm>
          <a:prstGeom prst="roundRect">
            <a:avLst>
              <a:gd name="adj" fmla="val 12000"/>
            </a:avLst>
          </a:prstGeom>
          <a:solidFill>
            <a:srgbClr val="E4EBE9"/>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Vehicle repair, Printing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Text 32"/>
          <p:cNvSpPr/>
          <p:nvPr/>
        </p:nvSpPr>
        <p:spPr>
          <a:xfrm>
            <a:off x="812800" y="4526161"/>
            <a:ext cx="1130300" cy="914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5" name="Text 33"/>
          <p:cNvSpPr/>
          <p:nvPr/>
        </p:nvSpPr>
        <p:spPr>
          <a:xfrm>
            <a:off x="1930400" y="4526161"/>
            <a:ext cx="1859260" cy="889000"/>
          </a:xfrm>
          <a:prstGeom prst="roundRect">
            <a:avLst>
              <a:gd name="adj" fmla="val 4286"/>
            </a:avLst>
          </a:prstGeom>
          <a:solidFill>
            <a:srgbClr val="F1C463"/>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6" name="Text 34"/>
          <p:cNvSpPr/>
          <p:nvPr/>
        </p:nvSpPr>
        <p:spPr>
          <a:xfrm>
            <a:off x="3827760" y="4526161"/>
            <a:ext cx="1859260" cy="889000"/>
          </a:xfrm>
          <a:prstGeom prst="roundRect">
            <a:avLst>
              <a:gd name="adj" fmla="val 4286"/>
            </a:avLst>
          </a:prstGeom>
          <a:solidFill>
            <a:srgbClr val="F6E3B4"/>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7" name="Text 35"/>
          <p:cNvSpPr/>
          <p:nvPr/>
        </p:nvSpPr>
        <p:spPr>
          <a:xfrm>
            <a:off x="5725120" y="4526161"/>
            <a:ext cx="1859310" cy="889000"/>
          </a:xfrm>
          <a:prstGeom prst="roundRect">
            <a:avLst>
              <a:gd name="adj" fmla="val 4286"/>
            </a:avLst>
          </a:prstGeom>
          <a:solidFill>
            <a:srgbClr val="F6E3B4"/>
          </a:solidFill>
          <a:ln/>
        </p:spPr>
        <p:txBody>
          <a:bodyPr wrap="square" lIns="65041" tIns="52341" rIns="13834"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Arts and recreation, Education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8" name="Text 36"/>
          <p:cNvSpPr/>
          <p:nvPr/>
        </p:nvSpPr>
        <p:spPr>
          <a:xfrm>
            <a:off x="7622530" y="4526161"/>
            <a:ext cx="1859260" cy="889000"/>
          </a:xfrm>
          <a:prstGeom prst="roundRect">
            <a:avLst>
              <a:gd name="adj" fmla="val 4286"/>
            </a:avLst>
          </a:prstGeom>
          <a:solidFill>
            <a:srgbClr val="E4EBE9"/>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Admin and support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9" name="Text 37"/>
          <p:cNvSpPr/>
          <p:nvPr/>
        </p:nvSpPr>
        <p:spPr>
          <a:xfrm>
            <a:off x="9519890" y="4526161"/>
            <a:ext cx="1859260" cy="889000"/>
          </a:xfrm>
          <a:prstGeom prst="roundRect">
            <a:avLst>
              <a:gd name="adj" fmla="val 4286"/>
            </a:avLst>
          </a:prstGeom>
          <a:solidFill>
            <a:srgbClr val="E4EBE9"/>
          </a:solidFill>
          <a:ln/>
        </p:spPr>
        <p:txBody>
          <a:bodyPr wrap="square" lIns="65041" tIns="52341" rIns="13835" bIns="26941"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Consultancy, Professional services, Publishing, Telecoms and IT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0" name="Text 38"/>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IBA Toolkit, Stage 1a screening tool. Shading combines both scores. Bold letters mark the case clients. Names shortened.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EF1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CASE APPLICATION · STAGE 2A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Meridian's dashboard, with one added column</a:t>
            </a:r>
            <a:endParaRPr lang="en-US" sz="2800" dirty="0"/>
          </a:p>
        </p:txBody>
      </p:sp>
      <p:sp>
        <p:nvSpPr>
          <p:cNvPr id="4" name="Text 2"/>
          <p:cNvSpPr/>
          <p:nvPr/>
        </p:nvSpPr>
        <p:spPr>
          <a:xfrm>
            <a:off x="812800" y="1747441"/>
            <a:ext cx="14160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2178050" y="1747441"/>
            <a:ext cx="26096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Sector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4686300" y="1747441"/>
            <a:ext cx="622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5257800" y="1747441"/>
            <a:ext cx="622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5854700" y="174744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Governance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7315200" y="1747441"/>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Revenue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40700" y="1747441"/>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Signal in disclosures?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0045700" y="1747441"/>
            <a:ext cx="1384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Priority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2800" y="2011561"/>
            <a:ext cx="14160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Cordillera (A)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2178050" y="2011561"/>
            <a:ext cx="26096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Grain and coffee, LatAm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4711700" y="1960761"/>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B8432A"/>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5283200" y="1960761"/>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B8432A"/>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5854700" y="1960761"/>
            <a:ext cx="1460500" cy="314920"/>
          </a:xfrm>
          <a:prstGeom prst="roundRect">
            <a:avLst>
              <a:gd name="adj" fmla="val 12098"/>
            </a:avLst>
          </a:prstGeom>
          <a:solidFill>
            <a:srgbClr val="F1C463"/>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Foundation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7315200" y="2011561"/>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9%</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8140700" y="2011561"/>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Yes, repeatedly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10045700" y="2011561"/>
            <a:ext cx="1384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High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812800" y="2326481"/>
            <a:ext cx="14160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Threadwell (B)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2178050" y="2326481"/>
            <a:ext cx="26096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Apparel, UK</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4711700" y="2275681"/>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5283200" y="2275681"/>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5854700" y="2275681"/>
            <a:ext cx="1460500" cy="314920"/>
          </a:xfrm>
          <a:prstGeom prst="roundRect">
            <a:avLst>
              <a:gd name="adj" fmla="val 12098"/>
            </a:avLst>
          </a:prstGeom>
          <a:solidFill>
            <a:srgbClr val="B8432A"/>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7315200" y="2326481"/>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8140700" y="2326481"/>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No</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10045700" y="2326481"/>
            <a:ext cx="1384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High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2641402"/>
            <a:ext cx="14160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Kilele (D)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2178050" y="2641402"/>
            <a:ext cx="26096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Agri-lender, E. Africa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0" name="Text 28"/>
          <p:cNvSpPr/>
          <p:nvPr/>
        </p:nvSpPr>
        <p:spPr>
          <a:xfrm>
            <a:off x="4711700" y="2590602"/>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p:cNvSpPr/>
          <p:nvPr/>
        </p:nvSpPr>
        <p:spPr>
          <a:xfrm>
            <a:off x="5283200" y="2590602"/>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Text 30"/>
          <p:cNvSpPr/>
          <p:nvPr/>
        </p:nvSpPr>
        <p:spPr>
          <a:xfrm>
            <a:off x="5854700" y="2590602"/>
            <a:ext cx="1460500" cy="314920"/>
          </a:xfrm>
          <a:prstGeom prst="roundRect">
            <a:avLst>
              <a:gd name="adj" fmla="val 12098"/>
            </a:avLst>
          </a:prstGeom>
          <a:solidFill>
            <a:srgbClr val="E39063"/>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Starter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3" name="Text 31"/>
          <p:cNvSpPr/>
          <p:nvPr/>
        </p:nvSpPr>
        <p:spPr>
          <a:xfrm>
            <a:off x="7315200" y="2641402"/>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12%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Text 32"/>
          <p:cNvSpPr/>
          <p:nvPr/>
        </p:nvSpPr>
        <p:spPr>
          <a:xfrm>
            <a:off x="8140700" y="2641402"/>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Yes, as credit risk</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5" name="Text 33"/>
          <p:cNvSpPr/>
          <p:nvPr/>
        </p:nvSpPr>
        <p:spPr>
          <a:xfrm>
            <a:off x="10045700" y="2641402"/>
            <a:ext cx="1384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High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6" name="Text 34"/>
          <p:cNvSpPr/>
          <p:nvPr/>
        </p:nvSpPr>
        <p:spPr>
          <a:xfrm>
            <a:off x="812800" y="2956322"/>
            <a:ext cx="14160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Hearthway (E)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7" name="Text 35"/>
          <p:cNvSpPr/>
          <p:nvPr/>
        </p:nvSpPr>
        <p:spPr>
          <a:xfrm>
            <a:off x="2178050" y="2956322"/>
            <a:ext cx="26096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Food retail, Europe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8" name="Text 36"/>
          <p:cNvSpPr/>
          <p:nvPr/>
        </p:nvSpPr>
        <p:spPr>
          <a:xfrm>
            <a:off x="4711700" y="2905522"/>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9" name="Text 37"/>
          <p:cNvSpPr/>
          <p:nvPr/>
        </p:nvSpPr>
        <p:spPr>
          <a:xfrm>
            <a:off x="5283200" y="2905522"/>
            <a:ext cx="571500" cy="314920"/>
          </a:xfrm>
          <a:custGeom>
            <a:avLst/>
            <a:gdLst/>
            <a:ahLst/>
            <a:cxnLst/>
            <a:rect l="l" t="t" r="r" b="b"/>
            <a:pathLst>
              <a:path w="571500" h="314920">
                <a:moveTo>
                  <a:pt x="38100" y="0"/>
                </a:moveTo>
                <a:lnTo>
                  <a:pt x="533400" y="0"/>
                </a:lnTo>
                <a:arcTo wR="38100" hR="38100" stAng="16200000" swAng="5400000"/>
                <a:lnTo>
                  <a:pt x="571500" y="276820"/>
                </a:lnTo>
                <a:arcTo wR="38100" hR="38100" stAng="0" swAng="5400000"/>
                <a:lnTo>
                  <a:pt x="38100" y="314920"/>
                </a:lnTo>
                <a:arcTo wR="38100" hR="38100" stAng="5400000" swAng="5400000"/>
                <a:lnTo>
                  <a:pt x="0" y="38100"/>
                </a:lnTo>
                <a:arcTo wR="38100" hR="38100" stAng="10800000" swAng="5400000"/>
                <a:close/>
              </a:path>
            </a:pathLst>
          </a:custGeom>
          <a:solidFill>
            <a:srgbClr val="6F9BDB"/>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0" name="Text 38"/>
          <p:cNvSpPr/>
          <p:nvPr/>
        </p:nvSpPr>
        <p:spPr>
          <a:xfrm>
            <a:off x="5854700" y="2905522"/>
            <a:ext cx="1460500" cy="314920"/>
          </a:xfrm>
          <a:prstGeom prst="roundRect">
            <a:avLst>
              <a:gd name="adj" fmla="val 12098"/>
            </a:avLst>
          </a:prstGeom>
          <a:solidFill>
            <a:srgbClr val="B8432A"/>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1" name="Text 39"/>
          <p:cNvSpPr/>
          <p:nvPr/>
        </p:nvSpPr>
        <p:spPr>
          <a:xfrm>
            <a:off x="7315200" y="2956322"/>
            <a:ext cx="876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8%</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2" name="Text 40"/>
          <p:cNvSpPr/>
          <p:nvPr/>
        </p:nvSpPr>
        <p:spPr>
          <a:xfrm>
            <a:off x="8140700" y="2956322"/>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Yes, input costs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3" name="Text 41"/>
          <p:cNvSpPr/>
          <p:nvPr/>
        </p:nvSpPr>
        <p:spPr>
          <a:xfrm>
            <a:off x="10045700" y="2956322"/>
            <a:ext cx="1384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Medium-high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4" name="Text 42"/>
          <p:cNvSpPr/>
          <p:nvPr/>
        </p:nvSpPr>
        <p:spPr>
          <a:xfrm>
            <a:off x="812800" y="3474442"/>
            <a:ext cx="10883392" cy="523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signal column records whether El Niño, drought, flood or water stress appears in each client's latest filings or earnings call. It is the only step the Toolkit does not already prescribe.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45" name="Text 43"/>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Illustrative. Governance stages, revenue shares and disclosure findings are invented.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F1E35"/>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3AB5B0"/>
                </a:solidFill>
                <a:effectLst/>
                <a:uLnTx/>
                <a:uFillTx/>
                <a:latin typeface="Arial" pitchFamily="34" charset="0"/>
                <a:ea typeface="Arial" pitchFamily="34" charset="-122"/>
                <a:cs typeface="Arial" pitchFamily="34" charset="-120"/>
              </a:rPr>
              <a:t>WHAT THE PORTFOLIO SHOWS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F7F6F2"/>
                </a:solidFill>
                <a:latin typeface="Georgia" pitchFamily="18" charset="0"/>
                <a:ea typeface="Georgia" pitchFamily="18" charset="-122"/>
                <a:cs typeface="Georgia" pitchFamily="18" charset="-120"/>
              </a:rPr>
              <a:t>Yes. And the Toolkit finds a client the market has missed</a:t>
            </a:r>
            <a:endParaRPr lang="en-US" sz="2800" dirty="0"/>
          </a:p>
        </p:txBody>
      </p:sp>
      <p:sp>
        <p:nvSpPr>
          <p:cNvPr id="4" name="Shape 2"/>
          <p:cNvSpPr/>
          <p:nvPr/>
        </p:nvSpPr>
        <p:spPr>
          <a:xfrm>
            <a:off x="815975" y="1801416"/>
            <a:ext cx="5175250" cy="1197521"/>
          </a:xfrm>
          <a:prstGeom prst="roundRect">
            <a:avLst>
              <a:gd name="adj" fmla="val 6098"/>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47750" y="203319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The silent, exposed client comes first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47750" y="234052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Threadwell (B) has a high dependency score, no nature governance and has said nothing publicly.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p:cNvSpPr/>
          <p:nvPr/>
        </p:nvSpPr>
        <p:spPr>
          <a:xfrm>
            <a:off x="6200775" y="1801416"/>
            <a:ext cx="5175250" cy="1197521"/>
          </a:xfrm>
          <a:prstGeom prst="roundRect">
            <a:avLst>
              <a:gd name="adj" fmla="val 6098"/>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p:cNvSpPr/>
          <p:nvPr/>
        </p:nvSpPr>
        <p:spPr>
          <a:xfrm>
            <a:off x="6432550" y="203319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The sector proxy understated one client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6432550" y="234052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Hearthway (E) scores very low on dependency, yet flagged El Niño itself because cocoa and palm oil prices drive its margins.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815975" y="3208486"/>
            <a:ext cx="5175250" cy="1197521"/>
          </a:xfrm>
          <a:prstGeom prst="roundRect">
            <a:avLst>
              <a:gd name="adj" fmla="val 6098"/>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1047750" y="344026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A lender carries its borrowers' exposure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1047750" y="374759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The dependency of Kilele (D) sits in its agri-lending book. Record the portfolio exposure, not only the sector label.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Shape 11"/>
          <p:cNvSpPr/>
          <p:nvPr/>
        </p:nvSpPr>
        <p:spPr>
          <a:xfrm>
            <a:off x="6200775" y="3208486"/>
            <a:ext cx="5175250" cy="1197521"/>
          </a:xfrm>
          <a:prstGeom prst="roundRect">
            <a:avLst>
              <a:gd name="adj" fmla="val 6098"/>
            </a:avLst>
          </a:prstGeom>
          <a:noFill/>
          <a:ln w="6350">
            <a:solidFill>
              <a:srgbClr val="3B4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4" name="Text 12"/>
          <p:cNvSpPr/>
          <p:nvPr/>
        </p:nvSpPr>
        <p:spPr>
          <a:xfrm>
            <a:off x="6432550" y="344026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7F6F2"/>
                </a:solidFill>
                <a:effectLst/>
                <a:uLnTx/>
                <a:uFillTx/>
                <a:latin typeface="Arial" pitchFamily="34" charset="0"/>
                <a:ea typeface="Arial" pitchFamily="34" charset="-122"/>
                <a:cs typeface="Arial" pitchFamily="34" charset="-120"/>
              </a:rPr>
              <a:t>Vocal clients with weak governance are ready buyers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6432550" y="3747591"/>
            <a:ext cx="485305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Cordillera (A) and Kilele (D) have told investors the risk is real, but sit at Foundation and Starter.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EF1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BREAKOUT · TWO GROUPS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Using El Niño to open the client conversation</a:t>
            </a:r>
            <a:endParaRPr lang="en-US" sz="2800" dirty="0"/>
          </a:p>
        </p:txBody>
      </p:sp>
      <p:sp>
        <p:nvSpPr>
          <p:cNvPr id="4" name="Text 2"/>
          <p:cNvSpPr/>
          <p:nvPr/>
        </p:nvSpPr>
        <p:spPr>
          <a:xfrm>
            <a:off x="812800" y="174744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1</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1219200" y="1747441"/>
            <a:ext cx="5569900"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Where should the firm's portfolio review start: by sector or by geography?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2447826"/>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2</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219200" y="2447826"/>
            <a:ext cx="5569900"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Which of your two clients do you approach first, and why now?</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291961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3</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1219200" y="2919611"/>
            <a:ext cx="5569900"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What is the opening conversation, and who in the firm leads it?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3391396"/>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4</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219200" y="3391396"/>
            <a:ext cx="5569900"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What are </a:t>
            </a:r>
            <a:r>
              <a:rPr kumimoji="0" lang="en-KE"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some possible</a:t>
            </a: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next steps over 90 days, and what moves the relationship from El Niño to wider nature governance?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Shape 10"/>
          <p:cNvSpPr/>
          <p:nvPr/>
        </p:nvSpPr>
        <p:spPr>
          <a:xfrm>
            <a:off x="7036445" y="1750616"/>
            <a:ext cx="4339580" cy="2337991"/>
          </a:xfrm>
          <a:prstGeom prst="roundRect">
            <a:avLst>
              <a:gd name="adj" fmla="val 312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3" name="Text 11"/>
          <p:cNvSpPr/>
          <p:nvPr/>
        </p:nvSpPr>
        <p:spPr>
          <a:xfrm>
            <a:off x="7268220" y="1982391"/>
            <a:ext cx="399231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Your clients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7268220" y="2315121"/>
            <a:ext cx="3992311" cy="8483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Group 1, producers and finance:</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Cordillera (A), grain and coffee grower, Argentina and Colombia; Kilele (D), East African agri-lender. Assume Kilele publishes nothing.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7268220" y="3239641"/>
            <a:ext cx="3992311"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Group 2, European brands and retail:</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Threadwell (B), UK apparel brand; Hearthway (E), European food retailer.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Each group reports back its starting point, first client, opening line and three next steps.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PUTTING IT IN PLACE · 3 OF 3</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Three pathways into firm governance</a:t>
            </a:r>
            <a:endParaRPr lang="en-US" sz="2800" dirty="0"/>
          </a:p>
        </p:txBody>
      </p:sp>
      <p:sp>
        <p:nvSpPr>
          <p:cNvPr id="4" name="Shape 2"/>
          <p:cNvSpPr/>
          <p:nvPr/>
        </p:nvSpPr>
        <p:spPr>
          <a:xfrm>
            <a:off x="815975" y="1725216"/>
            <a:ext cx="3397250" cy="2447181"/>
          </a:xfrm>
          <a:prstGeom prst="roundRect">
            <a:avLst>
              <a:gd name="adj" fmla="val 2984"/>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22350" y="1931591"/>
            <a:ext cx="30740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Toolkit level: Basic</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22350" y="2233811"/>
            <a:ext cx="3074035"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Light touch</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022350" y="2553841"/>
            <a:ext cx="3074035" cy="2311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Sector score sits on the intake form.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1022350" y="284847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Lawyers look for Nature Value Add in live matters.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1022350" y="334883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Partners see a one-page client list once a year.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4397375" y="1725216"/>
            <a:ext cx="3397250" cy="2447181"/>
          </a:xfrm>
          <a:prstGeom prst="roundRect">
            <a:avLst>
              <a:gd name="adj" fmla="val 2984"/>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4603750" y="1931591"/>
            <a:ext cx="30740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Toolkit level: Intermediate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4603750" y="2233811"/>
            <a:ext cx="3074035"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Annual review</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4603750" y="255384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Governance categories added for the largest clients.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4603750" y="305420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Dashboard goes to the partners' meeting with client planning.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4603750" y="3554561"/>
            <a:ext cx="3074035" cy="2311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 named owner reports on follow-up.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Shape 14"/>
          <p:cNvSpPr/>
          <p:nvPr/>
        </p:nvSpPr>
        <p:spPr>
          <a:xfrm>
            <a:off x="7978775" y="1725216"/>
            <a:ext cx="3397250" cy="2447181"/>
          </a:xfrm>
          <a:prstGeom prst="roundRect">
            <a:avLst>
              <a:gd name="adj" fmla="val 2984"/>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7" name="Text 15"/>
          <p:cNvSpPr/>
          <p:nvPr/>
        </p:nvSpPr>
        <p:spPr>
          <a:xfrm>
            <a:off x="8185150" y="1931591"/>
            <a:ext cx="307403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705B"/>
                </a:solidFill>
                <a:effectLst/>
                <a:uLnTx/>
                <a:uFillTx/>
                <a:latin typeface="Arial" pitchFamily="34" charset="0"/>
                <a:ea typeface="Arial" pitchFamily="34" charset="-122"/>
                <a:cs typeface="Arial" pitchFamily="34" charset="-120"/>
              </a:rPr>
              <a:t>Toolkit level: Advanced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8185150" y="2233811"/>
            <a:ext cx="3074035"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Embedded</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85150" y="255384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Portfolio analysis covers the whole client base.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8185150" y="305420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 standing item for the management committee.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8185150" y="3554561"/>
            <a:ext cx="3074035"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Recorded Nature Value Add feeds business development reporting.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Levels are the Toolkit's "start small" stages. The governance hooks for small and medium firms are suggestions.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F1E35"/>
        </a:solidFill>
        <a:effectLst/>
      </p:bgPr>
    </p:bg>
    <p:spTree>
      <p:nvGrpSpPr>
        <p:cNvPr id="1" name=""/>
        <p:cNvGrpSpPr/>
        <p:nvPr/>
      </p:nvGrpSpPr>
      <p:grpSpPr>
        <a:xfrm>
          <a:off x="0" y="0"/>
          <a:ext cx="0" cy="0"/>
          <a:chOff x="0" y="0"/>
          <a:chExt cx="0" cy="0"/>
        </a:xfrm>
      </p:grpSpPr>
      <p:pic>
        <p:nvPicPr>
          <p:cNvPr id="2" name="Image 0" descr="line"/>
          <p:cNvPicPr>
            <a:picLocks noChangeAspect="1"/>
          </p:cNvPicPr>
          <p:nvPr/>
        </p:nvPicPr>
        <p:blipFill>
          <a:blip r:embed="rId3"/>
          <a:srcRect/>
          <a:stretch/>
        </p:blipFill>
        <p:spPr>
          <a:xfrm>
            <a:off x="812800" y="2751485"/>
            <a:ext cx="1016000" cy="25400"/>
          </a:xfrm>
          <a:prstGeom prst="rect">
            <a:avLst/>
          </a:prstGeom>
        </p:spPr>
      </p:pic>
      <p:sp>
        <p:nvSpPr>
          <p:cNvPr id="3" name="Text 0"/>
          <p:cNvSpPr>
            <a:spLocks noGrp="1"/>
          </p:cNvSpPr>
          <p:nvPr>
            <p:ph type="title"/>
          </p:nvPr>
        </p:nvSpPr>
        <p:spPr>
          <a:xfrm>
            <a:off x="812800" y="2980085"/>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0" i="0" dirty="0">
                <a:solidFill>
                  <a:srgbClr val="F7F6F2"/>
                </a:solidFill>
                <a:latin typeface="Georgia" pitchFamily="18" charset="0"/>
                <a:ea typeface="Georgia" pitchFamily="18" charset="-122"/>
                <a:cs typeface="Georgia" pitchFamily="18" charset="-120"/>
              </a:rPr>
              <a:t>Appendix</a:t>
            </a:r>
            <a:endParaRPr lang="en-US" sz="4400" dirty="0"/>
          </a:p>
        </p:txBody>
      </p:sp>
      <p:sp>
        <p:nvSpPr>
          <p:cNvPr id="4" name="Text 1"/>
          <p:cNvSpPr/>
          <p:nvPr/>
        </p:nvSpPr>
        <p:spPr>
          <a:xfrm>
            <a:off x="812800" y="3797945"/>
            <a:ext cx="10883392" cy="33397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43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9D6DC"/>
                </a:solidFill>
                <a:effectLst/>
                <a:uLnTx/>
                <a:uFillTx/>
                <a:latin typeface="Arial" pitchFamily="34" charset="0"/>
                <a:ea typeface="Arial" pitchFamily="34" charset="-122"/>
                <a:cs typeface="Arial" pitchFamily="34" charset="-120"/>
              </a:rPr>
              <a:t>Toolkit extracts, adaptations and implementation notes</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EF1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CASE APPLICATION · STAGE 1A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Four Meridian clients, scored by sector alone</a:t>
            </a:r>
            <a:endParaRPr lang="en-US" sz="2800" dirty="0"/>
          </a:p>
        </p:txBody>
      </p:sp>
      <p:sp>
        <p:nvSpPr>
          <p:cNvPr id="4" name="Text 2"/>
          <p:cNvSpPr/>
          <p:nvPr/>
        </p:nvSpPr>
        <p:spPr>
          <a:xfrm>
            <a:off x="812800" y="1747441"/>
            <a:ext cx="1701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2463800" y="1747441"/>
            <a:ext cx="682828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Toolkit business activity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9067800" y="1747441"/>
            <a:ext cx="11938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0210800" y="1747441"/>
            <a:ext cx="11938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Dependency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1993751"/>
            <a:ext cx="170180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Cordillera (A)</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2463800" y="1993751"/>
            <a:ext cx="682828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Arable agriculture (grain and coffee, Argentina and Colombia)</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9093200" y="1960761"/>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B8432A"/>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0236200" y="1960761"/>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B8432A"/>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2800" y="2308671"/>
            <a:ext cx="170180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Threadwell (B)</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2463800" y="2308671"/>
            <a:ext cx="682828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Textiles and apparel manufacturing (UK brand)</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9093200" y="2275681"/>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10236200" y="2275681"/>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623592"/>
            <a:ext cx="170180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Kilele (D)</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2463800" y="2623592"/>
            <a:ext cx="682828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Financial and insurance activities (East African agri-lender)</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9093200" y="259060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10236200" y="259060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812800" y="2938512"/>
            <a:ext cx="170180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Hearthway (E)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2463800" y="2938512"/>
            <a:ext cx="682828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Wholesale and retail trade (European food retailer)</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9093200" y="290552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10236200" y="290552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6F9BDB"/>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812800" y="3474442"/>
            <a:ext cx="10883392" cy="523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 client research was needed for this step. Each score is read straight from the screening tool using the client's industry classification.</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 names and businesses are fictional. Scores are the Toolkit's published sector scores.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ANNEX 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Nature governance decision tree</a:t>
            </a:r>
            <a:endParaRPr lang="en-US" sz="2800" dirty="0"/>
          </a:p>
        </p:txBody>
      </p:sp>
      <p:sp>
        <p:nvSpPr>
          <p:cNvPr id="4" name="Text 2"/>
          <p:cNvSpPr/>
          <p:nvPr/>
        </p:nvSpPr>
        <p:spPr>
          <a:xfrm>
            <a:off x="812800" y="1696641"/>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Step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1447800" y="1696641"/>
            <a:ext cx="813638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Does the client have... (yes: move down)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9347200" y="1696641"/>
            <a:ext cx="20929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If no, the category is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1948061"/>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Q1</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1447800" y="1959471"/>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Any public nature-related disclosures or targets, aside from climate-only?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9347200" y="1909961"/>
            <a:ext cx="2032000" cy="289520"/>
          </a:xfrm>
          <a:prstGeom prst="roundRect">
            <a:avLst>
              <a:gd name="adj" fmla="val 13160"/>
            </a:avLst>
          </a:prstGeom>
          <a:solidFill>
            <a:srgbClr val="B8432A"/>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226171"/>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447800" y="2237581"/>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 CDP score for biodiversity, forests or water?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9448800" y="2237581"/>
            <a:ext cx="1883664"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No: Q3a. Yes: Q3b.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2504281"/>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Q3a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1447800" y="2515691"/>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No CDP score: TNFD financial materiality disclosures or SBTN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9347200" y="2466181"/>
            <a:ext cx="2032000" cy="289520"/>
          </a:xfrm>
          <a:prstGeom prst="roundRect">
            <a:avLst>
              <a:gd name="adj" fmla="val 13160"/>
            </a:avLst>
          </a:prstGeom>
          <a:solidFill>
            <a:srgbClr val="B8432A"/>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793802"/>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Q3b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1447800" y="2805212"/>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CDP reporter: TNFD financial materiality disclosures or SBTN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9347200" y="2755702"/>
            <a:ext cx="2032000" cy="289520"/>
          </a:xfrm>
          <a:prstGeom prst="roundRect">
            <a:avLst>
              <a:gd name="adj" fmla="val 13160"/>
            </a:avLst>
          </a:prstGeom>
          <a:solidFill>
            <a:srgbClr val="E39063"/>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Starter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2800" y="3083322"/>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Q4a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1447800" y="3094732"/>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Impact materiality disclosures (TNFD-aligned, or a GRI biodiversity report)?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9347200" y="3045222"/>
            <a:ext cx="2032000" cy="289520"/>
          </a:xfrm>
          <a:prstGeom prst="roundRect">
            <a:avLst>
              <a:gd name="adj" fmla="val 13160"/>
            </a:avLst>
          </a:prstGeom>
          <a:solidFill>
            <a:srgbClr val="F1C463"/>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Foundation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3372842"/>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Q4b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1447800" y="3384252"/>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SBTN-validated science-based targets for nature?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9347200" y="3334742"/>
            <a:ext cx="2032000" cy="289520"/>
          </a:xfrm>
          <a:prstGeom prst="roundRect">
            <a:avLst>
              <a:gd name="adj" fmla="val 13160"/>
            </a:avLst>
          </a:prstGeom>
          <a:solidFill>
            <a:srgbClr val="F1C463"/>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Foundation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3662362"/>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Q5a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1447800" y="3673773"/>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Annual progress disclosure against its science-based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9347200" y="3624263"/>
            <a:ext cx="2032000" cy="289520"/>
          </a:xfrm>
          <a:prstGeom prst="roundRect">
            <a:avLst>
              <a:gd name="adj" fmla="val 13160"/>
            </a:avLst>
          </a:prstGeom>
          <a:solidFill>
            <a:srgbClr val="D3DFEE"/>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3951883"/>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Q5b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1447800" y="3963293"/>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 nature transition plan, including a rights-based approach?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0" name="Text 28"/>
          <p:cNvSpPr/>
          <p:nvPr/>
        </p:nvSpPr>
        <p:spPr>
          <a:xfrm>
            <a:off x="9347200" y="3913783"/>
            <a:ext cx="2032000" cy="289520"/>
          </a:xfrm>
          <a:prstGeom prst="roundRect">
            <a:avLst>
              <a:gd name="adj" fmla="val 13160"/>
            </a:avLst>
          </a:prstGeom>
          <a:solidFill>
            <a:srgbClr val="D3DFEE"/>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p:cNvSpPr/>
          <p:nvPr/>
        </p:nvSpPr>
        <p:spPr>
          <a:xfrm>
            <a:off x="812800" y="4241403"/>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Q6a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Text 30"/>
          <p:cNvSpPr/>
          <p:nvPr/>
        </p:nvSpPr>
        <p:spPr>
          <a:xfrm>
            <a:off x="1447800" y="4252813"/>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Nature policy disclosures (lobbying, policy positions, trade associations)?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3" name="Text 31"/>
          <p:cNvSpPr/>
          <p:nvPr/>
        </p:nvSpPr>
        <p:spPr>
          <a:xfrm>
            <a:off x="9347200" y="4203303"/>
            <a:ext cx="2032000" cy="289520"/>
          </a:xfrm>
          <a:prstGeom prst="roundRect">
            <a:avLst>
              <a:gd name="adj" fmla="val 13160"/>
            </a:avLst>
          </a:prstGeom>
          <a:solidFill>
            <a:srgbClr val="C9CFDB"/>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Strategist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Text 32"/>
          <p:cNvSpPr/>
          <p:nvPr/>
        </p:nvSpPr>
        <p:spPr>
          <a:xfrm>
            <a:off x="812800" y="4530923"/>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Q6b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5" name="Text 33"/>
          <p:cNvSpPr/>
          <p:nvPr/>
        </p:nvSpPr>
        <p:spPr>
          <a:xfrm>
            <a:off x="1447800" y="4542334"/>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Regular transition plan progress updates with increasing ambition?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6" name="Text 34"/>
          <p:cNvSpPr/>
          <p:nvPr/>
        </p:nvSpPr>
        <p:spPr>
          <a:xfrm>
            <a:off x="9347200" y="4492823"/>
            <a:ext cx="2032000" cy="289520"/>
          </a:xfrm>
          <a:prstGeom prst="roundRect">
            <a:avLst>
              <a:gd name="adj" fmla="val 13160"/>
            </a:avLst>
          </a:prstGeom>
          <a:solidFill>
            <a:srgbClr val="C9CFDB"/>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Strategist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7" name="Text 35"/>
          <p:cNvSpPr/>
          <p:nvPr/>
        </p:nvSpPr>
        <p:spPr>
          <a:xfrm>
            <a:off x="812800" y="4820444"/>
            <a:ext cx="685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End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8" name="Text 36"/>
          <p:cNvSpPr/>
          <p:nvPr/>
        </p:nvSpPr>
        <p:spPr>
          <a:xfrm>
            <a:off x="1447800" y="4831854"/>
            <a:ext cx="8136382"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Yes to Q6b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9" name="Text 37"/>
          <p:cNvSpPr/>
          <p:nvPr/>
        </p:nvSpPr>
        <p:spPr>
          <a:xfrm>
            <a:off x="9347200" y="4782344"/>
            <a:ext cx="2032000" cy="289520"/>
          </a:xfrm>
          <a:prstGeom prst="roundRect">
            <a:avLst>
              <a:gd name="adj" fmla="val 13160"/>
            </a:avLst>
          </a:prstGeom>
          <a:solidFill>
            <a:srgbClr val="CFE5CF"/>
          </a:solidFill>
          <a:ln/>
        </p:spPr>
        <p:txBody>
          <a:bodyPr wrap="square" lIns="90441" tIns="26941" rIns="35577" bIns="15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Leader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0" name="Text 38"/>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Redrawn as a ladder from the Annex 4 flowchart; wording shortened. A yes at Q3a or Q3b both lead to Q4a.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EF1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CASE APPLICATION · STAGE 1B AND ANNEX 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Where each client leaves the decision tree</a:t>
            </a:r>
            <a:endParaRPr lang="en-US" sz="2800" dirty="0"/>
          </a:p>
        </p:txBody>
      </p:sp>
      <p:sp>
        <p:nvSpPr>
          <p:cNvPr id="4" name="Text 2"/>
          <p:cNvSpPr/>
          <p:nvPr/>
        </p:nvSpPr>
        <p:spPr>
          <a:xfrm>
            <a:off x="812800" y="174744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2273300" y="1747441"/>
            <a:ext cx="663206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What public reporting shows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712200" y="1747441"/>
            <a:ext cx="939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 at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9601200" y="1747441"/>
            <a:ext cx="18313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Category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201156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Cordillera (A)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2273300" y="2019151"/>
            <a:ext cx="6632067"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TNFD-aligned financial risk disclosure; no impact materiality reporting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712200" y="2011561"/>
            <a:ext cx="939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Q4a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9601200" y="1960761"/>
            <a:ext cx="1778000" cy="314920"/>
          </a:xfrm>
          <a:prstGeom prst="roundRect">
            <a:avLst>
              <a:gd name="adj" fmla="val 12098"/>
            </a:avLst>
          </a:prstGeom>
          <a:solidFill>
            <a:srgbClr val="F1C463"/>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Foundation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2800" y="232648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Threadwell (B)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2273300" y="2334071"/>
            <a:ext cx="6632067"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Climate targets only; nothing on nature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8712200" y="2326481"/>
            <a:ext cx="939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Q1</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9601200" y="2275681"/>
            <a:ext cx="1778000" cy="314920"/>
          </a:xfrm>
          <a:prstGeom prst="roundRect">
            <a:avLst>
              <a:gd name="adj" fmla="val 12098"/>
            </a:avLst>
          </a:prstGeom>
          <a:solidFill>
            <a:srgbClr val="B8432A"/>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641402"/>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Kilele (D)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2273300" y="2648992"/>
            <a:ext cx="6632067"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CDP water score; no TNFD-aligned disclosure or nature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8712200" y="2641402"/>
            <a:ext cx="939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Q3b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9601200" y="2590602"/>
            <a:ext cx="1778000" cy="314920"/>
          </a:xfrm>
          <a:prstGeom prst="roundRect">
            <a:avLst>
              <a:gd name="adj" fmla="val 12098"/>
            </a:avLst>
          </a:prstGeom>
          <a:solidFill>
            <a:srgbClr val="E39063"/>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Starter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812800" y="2956322"/>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Hearthway (E)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2273300" y="2963912"/>
            <a:ext cx="6632067"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No nature disclosures or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712200" y="2956322"/>
            <a:ext cx="939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Q1</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9601200" y="2905522"/>
            <a:ext cx="1778000" cy="314920"/>
          </a:xfrm>
          <a:prstGeom prst="roundRect">
            <a:avLst>
              <a:gd name="adj" fmla="val 12098"/>
            </a:avLst>
          </a:prstGeom>
          <a:solidFill>
            <a:srgbClr val="B8432A"/>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812800" y="3474442"/>
            <a:ext cx="1088339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Three of the four sit at Pre-alignment or Starter. None has reached Strategist.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Clients and their reporting are fictional.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EF1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CASE APPLICATION · STAGE 2B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35% of firm revenue sits with the four exposed clients</a:t>
            </a:r>
            <a:endParaRPr lang="en-US" sz="2800" dirty="0"/>
          </a:p>
        </p:txBody>
      </p:sp>
      <p:sp>
        <p:nvSpPr>
          <p:cNvPr id="4" name="Text 2"/>
          <p:cNvSpPr/>
          <p:nvPr/>
        </p:nvSpPr>
        <p:spPr>
          <a:xfrm>
            <a:off x="812800" y="1722041"/>
            <a:ext cx="1088339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Share of total firm revenue, split three ways. Each bar adds up to the same 35%.</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812800" y="2288431"/>
            <a:ext cx="18313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By governance stage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2590800" y="2199531"/>
            <a:ext cx="3474740" cy="391120"/>
          </a:xfrm>
          <a:custGeom>
            <a:avLst/>
            <a:gdLst/>
            <a:ahLst/>
            <a:cxnLst/>
            <a:rect l="l" t="t" r="r" b="b"/>
            <a:pathLst>
              <a:path w="3474740" h="391120">
                <a:moveTo>
                  <a:pt x="38100" y="0"/>
                </a:moveTo>
                <a:lnTo>
                  <a:pt x="3436640" y="0"/>
                </a:lnTo>
                <a:arcTo wR="38100" hR="38100" stAng="16200000" swAng="5400000"/>
                <a:lnTo>
                  <a:pt x="3474740" y="353020"/>
                </a:lnTo>
                <a:arcTo wR="38100" hR="38100" stAng="0" swAng="5400000"/>
                <a:lnTo>
                  <a:pt x="38100" y="391120"/>
                </a:lnTo>
                <a:arcTo wR="38100" hR="38100" stAng="5400000" swAng="5400000"/>
                <a:lnTo>
                  <a:pt x="0" y="38100"/>
                </a:lnTo>
                <a:arcTo wR="38100" hR="38100" stAng="10800000" swAng="5400000"/>
                <a:close/>
              </a:path>
            </a:pathLst>
          </a:custGeom>
          <a:solidFill>
            <a:srgbClr val="B8432A"/>
          </a:solidFill>
          <a:ln/>
        </p:spPr>
        <p:txBody>
          <a:bodyPr wrap="square" lIns="203" tIns="88900" rIns="203"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 14%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6090940" y="2199531"/>
            <a:ext cx="2992834" cy="391120"/>
          </a:xfrm>
          <a:custGeom>
            <a:avLst/>
            <a:gdLst/>
            <a:ahLst/>
            <a:cxnLst/>
            <a:rect l="l" t="t" r="r" b="b"/>
            <a:pathLst>
              <a:path w="2992834" h="391120">
                <a:moveTo>
                  <a:pt x="38100" y="0"/>
                </a:moveTo>
                <a:lnTo>
                  <a:pt x="2954734" y="0"/>
                </a:lnTo>
                <a:arcTo wR="38100" hR="38100" stAng="16200000" swAng="5400000"/>
                <a:lnTo>
                  <a:pt x="2992834" y="353020"/>
                </a:lnTo>
                <a:arcTo wR="38100" hR="38100" stAng="0" swAng="5400000"/>
                <a:lnTo>
                  <a:pt x="38100" y="391120"/>
                </a:lnTo>
                <a:arcTo wR="38100" hR="38100" stAng="5400000" swAng="5400000"/>
                <a:lnTo>
                  <a:pt x="0" y="38100"/>
                </a:lnTo>
                <a:arcTo wR="38100" hR="38100" stAng="10800000" swAng="5400000"/>
                <a:close/>
              </a:path>
            </a:pathLst>
          </a:custGeom>
          <a:solidFill>
            <a:srgbClr val="E39063"/>
          </a:solidFill>
          <a:ln/>
        </p:spPr>
        <p:txBody>
          <a:bodyPr wrap="square" lIns="7431" tIns="88900" rIns="7431"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Starter 12%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9109174" y="2199531"/>
            <a:ext cx="2270026" cy="391120"/>
          </a:xfrm>
          <a:custGeom>
            <a:avLst/>
            <a:gdLst/>
            <a:ahLst/>
            <a:cxnLst/>
            <a:rect l="l" t="t" r="r" b="b"/>
            <a:pathLst>
              <a:path w="2270026" h="391120">
                <a:moveTo>
                  <a:pt x="38100" y="0"/>
                </a:moveTo>
                <a:lnTo>
                  <a:pt x="2231926" y="0"/>
                </a:lnTo>
                <a:arcTo wR="38100" hR="38100" stAng="16200000" swAng="5400000"/>
                <a:lnTo>
                  <a:pt x="2270026" y="353020"/>
                </a:lnTo>
                <a:arcTo wR="38100" hR="38100" stAng="0" swAng="5400000"/>
                <a:lnTo>
                  <a:pt x="38100" y="391120"/>
                </a:lnTo>
                <a:arcTo wR="38100" hR="38100" stAng="5400000" swAng="5400000"/>
                <a:lnTo>
                  <a:pt x="0" y="38100"/>
                </a:lnTo>
                <a:arcTo wR="38100" hR="38100" stAng="10800000" swAng="5400000"/>
                <a:close/>
              </a:path>
            </a:pathLst>
          </a:custGeom>
          <a:solidFill>
            <a:srgbClr val="F1C463"/>
          </a:solidFill>
          <a:ln/>
        </p:spPr>
        <p:txBody>
          <a:bodyPr wrap="square" lIns="18274" tIns="88900" rIns="18274"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Foundation 9%</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812800" y="2679551"/>
            <a:ext cx="18313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By dependency score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2590800" y="2590651"/>
            <a:ext cx="2270026" cy="391120"/>
          </a:xfrm>
          <a:custGeom>
            <a:avLst/>
            <a:gdLst/>
            <a:ahLst/>
            <a:cxnLst/>
            <a:rect l="l" t="t" r="r" b="b"/>
            <a:pathLst>
              <a:path w="2270026" h="391120">
                <a:moveTo>
                  <a:pt x="38100" y="0"/>
                </a:moveTo>
                <a:lnTo>
                  <a:pt x="2231926" y="0"/>
                </a:lnTo>
                <a:arcTo wR="38100" hR="38100" stAng="16200000" swAng="5400000"/>
                <a:lnTo>
                  <a:pt x="2270026" y="353020"/>
                </a:lnTo>
                <a:arcTo wR="38100" hR="38100" stAng="0" swAng="5400000"/>
                <a:lnTo>
                  <a:pt x="38100" y="391120"/>
                </a:lnTo>
                <a:arcTo wR="38100" hR="38100" stAng="5400000" swAng="5400000"/>
                <a:lnTo>
                  <a:pt x="0" y="38100"/>
                </a:lnTo>
                <a:arcTo wR="38100" hR="38100" stAng="10800000" swAng="5400000"/>
                <a:close/>
              </a:path>
            </a:pathLst>
          </a:custGeom>
          <a:solidFill>
            <a:srgbClr val="B8432A"/>
          </a:solidFill>
          <a:ln/>
        </p:spPr>
        <p:txBody>
          <a:bodyPr wrap="square" lIns="18274" tIns="88900" rIns="18274"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 9%</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4886226" y="2590651"/>
            <a:ext cx="4438501" cy="391120"/>
          </a:xfrm>
          <a:custGeom>
            <a:avLst/>
            <a:gdLst/>
            <a:ahLst/>
            <a:cxnLst/>
            <a:rect l="l" t="t" r="r" b="b"/>
            <a:pathLst>
              <a:path w="4438501" h="391120">
                <a:moveTo>
                  <a:pt x="38100" y="0"/>
                </a:moveTo>
                <a:lnTo>
                  <a:pt x="4400401" y="0"/>
                </a:lnTo>
                <a:arcTo wR="38100" hR="38100" stAng="16200000" swAng="5400000"/>
                <a:lnTo>
                  <a:pt x="4438501" y="353020"/>
                </a:lnTo>
                <a:arcTo wR="38100" hR="38100" stAng="0" swAng="5400000"/>
                <a:lnTo>
                  <a:pt x="38100" y="391120"/>
                </a:lnTo>
                <a:arcTo wR="38100" hR="38100" stAng="5400000" swAng="5400000"/>
                <a:lnTo>
                  <a:pt x="0" y="38100"/>
                </a:lnTo>
                <a:arcTo wR="38100" hR="38100" stAng="10800000" swAng="5400000"/>
                <a:close/>
              </a:path>
            </a:pathLst>
          </a:custGeom>
          <a:solidFill>
            <a:srgbClr val="E39063"/>
          </a:solidFill>
          <a:ln/>
        </p:spPr>
        <p:txBody>
          <a:bodyPr wrap="square" lIns="0" tIns="88900" rIns="0"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 18%</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9350127" y="2590651"/>
            <a:ext cx="2029073" cy="391120"/>
          </a:xfrm>
          <a:custGeom>
            <a:avLst/>
            <a:gdLst/>
            <a:ahLst/>
            <a:cxnLst/>
            <a:rect l="l" t="t" r="r" b="b"/>
            <a:pathLst>
              <a:path w="2029073" h="391120">
                <a:moveTo>
                  <a:pt x="38100" y="0"/>
                </a:moveTo>
                <a:lnTo>
                  <a:pt x="1990973" y="0"/>
                </a:lnTo>
                <a:arcTo wR="38100" hR="38100" stAng="16200000" swAng="5400000"/>
                <a:lnTo>
                  <a:pt x="2029073" y="353020"/>
                </a:lnTo>
                <a:arcTo wR="38100" hR="38100" stAng="0" swAng="5400000"/>
                <a:lnTo>
                  <a:pt x="38100" y="391120"/>
                </a:lnTo>
                <a:arcTo wR="38100" hR="38100" stAng="5400000" swAng="5400000"/>
                <a:lnTo>
                  <a:pt x="0" y="38100"/>
                </a:lnTo>
                <a:arcTo wR="38100" hR="38100" stAng="10800000" swAng="5400000"/>
                <a:close/>
              </a:path>
            </a:pathLst>
          </a:custGeom>
          <a:solidFill>
            <a:srgbClr val="6F9BDB"/>
          </a:solidFill>
          <a:ln/>
        </p:spPr>
        <p:txBody>
          <a:bodyPr wrap="square" lIns="21888" tIns="88900" rIns="21888"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 8%</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3070671"/>
            <a:ext cx="18313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By impact score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2590800" y="2981771"/>
            <a:ext cx="2302669" cy="391120"/>
          </a:xfrm>
          <a:custGeom>
            <a:avLst/>
            <a:gdLst/>
            <a:ahLst/>
            <a:cxnLst/>
            <a:rect l="l" t="t" r="r" b="b"/>
            <a:pathLst>
              <a:path w="2302669" h="391120">
                <a:moveTo>
                  <a:pt x="38100" y="0"/>
                </a:moveTo>
                <a:lnTo>
                  <a:pt x="2264569" y="0"/>
                </a:lnTo>
                <a:arcTo wR="38100" hR="38100" stAng="16200000" swAng="5400000"/>
                <a:lnTo>
                  <a:pt x="2302669" y="353020"/>
                </a:lnTo>
                <a:arcTo wR="38100" hR="38100" stAng="0" swAng="5400000"/>
                <a:lnTo>
                  <a:pt x="38100" y="391120"/>
                </a:lnTo>
                <a:arcTo wR="38100" hR="38100" stAng="5400000" swAng="5400000"/>
                <a:lnTo>
                  <a:pt x="0" y="38100"/>
                </a:lnTo>
                <a:arcTo wR="38100" hR="38100" stAng="10800000" swAng="5400000"/>
                <a:close/>
              </a:path>
            </a:pathLst>
          </a:custGeom>
          <a:solidFill>
            <a:srgbClr val="B8432A"/>
          </a:solidFill>
          <a:ln/>
        </p:spPr>
        <p:txBody>
          <a:bodyPr wrap="square" lIns="17784" tIns="88900" rIns="17784"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 9%</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4918869" y="2981771"/>
            <a:ext cx="6460331" cy="391120"/>
          </a:xfrm>
          <a:custGeom>
            <a:avLst/>
            <a:gdLst/>
            <a:ahLst/>
            <a:cxnLst/>
            <a:rect l="l" t="t" r="r" b="b"/>
            <a:pathLst>
              <a:path w="6460331" h="391120">
                <a:moveTo>
                  <a:pt x="38100" y="0"/>
                </a:moveTo>
                <a:lnTo>
                  <a:pt x="6422231" y="0"/>
                </a:lnTo>
                <a:arcTo wR="38100" hR="38100" stAng="16200000" swAng="5400000"/>
                <a:lnTo>
                  <a:pt x="6460331" y="353020"/>
                </a:lnTo>
                <a:arcTo wR="38100" hR="38100" stAng="0" swAng="5400000"/>
                <a:lnTo>
                  <a:pt x="38100" y="391120"/>
                </a:lnTo>
                <a:arcTo wR="38100" hR="38100" stAng="5400000" swAng="5400000"/>
                <a:lnTo>
                  <a:pt x="0" y="38100"/>
                </a:lnTo>
                <a:arcTo wR="38100" hR="38100" stAng="10800000" swAng="5400000"/>
                <a:close/>
              </a:path>
            </a:pathLst>
          </a:custGeom>
          <a:solidFill>
            <a:srgbClr val="F1C463"/>
          </a:solidFill>
          <a:ln/>
        </p:spPr>
        <p:txBody>
          <a:bodyPr wrap="square" lIns="0" tIns="88900" rIns="0" bIns="635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 26%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3601492"/>
            <a:ext cx="1137920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26% of firm revenue comes from clients at Pre-alignment or Starter. 27% comes from clients in high or very high dependency sectors.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Illustrative figures, by revenue not client count. The remaining 65% of revenue has not yet been taken through Stage 1b.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STAGE 1A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Sectoral Materiality Screening Tool (1 of 2)</a:t>
            </a:r>
            <a:endParaRPr lang="en-US" sz="2800" dirty="0"/>
          </a:p>
        </p:txBody>
      </p:sp>
      <p:sp>
        <p:nvSpPr>
          <p:cNvPr id="4" name="Text 2"/>
          <p:cNvSpPr/>
          <p:nvPr/>
        </p:nvSpPr>
        <p:spPr>
          <a:xfrm>
            <a:off x="812800" y="1696641"/>
            <a:ext cx="379349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Business activity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44704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51689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Depend.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195947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Accommodation and food service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44958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51943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24899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Administrative and support service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4495800" y="2199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5194300" y="2199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253851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Arable agriculture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4495800" y="2489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5194300" y="2489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82803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Arts, sports and recreation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4495800" y="2778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5194300" y="2778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2800" y="3068042"/>
            <a:ext cx="3793490" cy="406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Chemicals, petrochemicals and pharma 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4495800" y="311378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5194300" y="311378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349855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Construction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4495800" y="3449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5194300" y="3449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378807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Domestic, household, and subsistence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4495800" y="373856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5194300" y="373856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407759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Education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4495800" y="402808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0" name="Text 28"/>
          <p:cNvSpPr/>
          <p:nvPr/>
        </p:nvSpPr>
        <p:spPr>
          <a:xfrm>
            <a:off x="5194300" y="402808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p:cNvSpPr/>
          <p:nvPr/>
        </p:nvSpPr>
        <p:spPr>
          <a:xfrm>
            <a:off x="812800" y="436711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Electricity, gas, steam and air conditioning supply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Text 30"/>
          <p:cNvSpPr/>
          <p:nvPr/>
        </p:nvSpPr>
        <p:spPr>
          <a:xfrm>
            <a:off x="4495800" y="431760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3" name="Text 31"/>
          <p:cNvSpPr/>
          <p:nvPr/>
        </p:nvSpPr>
        <p:spPr>
          <a:xfrm>
            <a:off x="5194300" y="431760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Text 32"/>
          <p:cNvSpPr/>
          <p:nvPr/>
        </p:nvSpPr>
        <p:spPr>
          <a:xfrm>
            <a:off x="6299200" y="1696641"/>
            <a:ext cx="379349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Business activity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5" name="Text 33"/>
          <p:cNvSpPr/>
          <p:nvPr/>
        </p:nvSpPr>
        <p:spPr>
          <a:xfrm>
            <a:off x="99568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6" name="Text 34"/>
          <p:cNvSpPr/>
          <p:nvPr/>
        </p:nvSpPr>
        <p:spPr>
          <a:xfrm>
            <a:off x="106553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Depend.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7" name="Text 35"/>
          <p:cNvSpPr/>
          <p:nvPr/>
        </p:nvSpPr>
        <p:spPr>
          <a:xfrm>
            <a:off x="6299200" y="195947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Financial and insurance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8" name="Text 36"/>
          <p:cNvSpPr/>
          <p:nvPr/>
        </p:nvSpPr>
        <p:spPr>
          <a:xfrm>
            <a:off x="99822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9" name="Text 37"/>
          <p:cNvSpPr/>
          <p:nvPr/>
        </p:nvSpPr>
        <p:spPr>
          <a:xfrm>
            <a:off x="106807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0" name="Text 38"/>
          <p:cNvSpPr/>
          <p:nvPr/>
        </p:nvSpPr>
        <p:spPr>
          <a:xfrm>
            <a:off x="6299200" y="224899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Fisheries and aquaculture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1" name="Text 39"/>
          <p:cNvSpPr/>
          <p:nvPr/>
        </p:nvSpPr>
        <p:spPr>
          <a:xfrm>
            <a:off x="9982200" y="2199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2" name="Text 40"/>
          <p:cNvSpPr/>
          <p:nvPr/>
        </p:nvSpPr>
        <p:spPr>
          <a:xfrm>
            <a:off x="10680700" y="2199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3" name="Text 41"/>
          <p:cNvSpPr/>
          <p:nvPr/>
        </p:nvSpPr>
        <p:spPr>
          <a:xfrm>
            <a:off x="6299200" y="253851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Food and beverages 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4" name="Text 42"/>
          <p:cNvSpPr/>
          <p:nvPr/>
        </p:nvSpPr>
        <p:spPr>
          <a:xfrm>
            <a:off x="9982200" y="2489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5" name="Text 43"/>
          <p:cNvSpPr/>
          <p:nvPr/>
        </p:nvSpPr>
        <p:spPr>
          <a:xfrm>
            <a:off x="10680700" y="2489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6" name="Text 44"/>
          <p:cNvSpPr/>
          <p:nvPr/>
        </p:nvSpPr>
        <p:spPr>
          <a:xfrm>
            <a:off x="6299200" y="282803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Food processing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7" name="Text 45"/>
          <p:cNvSpPr/>
          <p:nvPr/>
        </p:nvSpPr>
        <p:spPr>
          <a:xfrm>
            <a:off x="9982200" y="2778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8" name="Text 46"/>
          <p:cNvSpPr/>
          <p:nvPr/>
        </p:nvSpPr>
        <p:spPr>
          <a:xfrm>
            <a:off x="10680700" y="2778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9" name="Text 47"/>
          <p:cNvSpPr/>
          <p:nvPr/>
        </p:nvSpPr>
        <p:spPr>
          <a:xfrm>
            <a:off x="6299200" y="311755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Forestry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0" name="Text 48"/>
          <p:cNvSpPr/>
          <p:nvPr/>
        </p:nvSpPr>
        <p:spPr>
          <a:xfrm>
            <a:off x="9982200" y="3068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1" name="Text 49"/>
          <p:cNvSpPr/>
          <p:nvPr/>
        </p:nvSpPr>
        <p:spPr>
          <a:xfrm>
            <a:off x="10680700" y="3068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2" name="Text 50"/>
          <p:cNvSpPr/>
          <p:nvPr/>
        </p:nvSpPr>
        <p:spPr>
          <a:xfrm>
            <a:off x="6299200" y="340707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Human health and social work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3" name="Text 51"/>
          <p:cNvSpPr/>
          <p:nvPr/>
        </p:nvSpPr>
        <p:spPr>
          <a:xfrm>
            <a:off x="9982200" y="335756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4" name="Text 52"/>
          <p:cNvSpPr/>
          <p:nvPr/>
        </p:nvSpPr>
        <p:spPr>
          <a:xfrm>
            <a:off x="10680700" y="335756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5" name="Text 53"/>
          <p:cNvSpPr/>
          <p:nvPr/>
        </p:nvSpPr>
        <p:spPr>
          <a:xfrm>
            <a:off x="6299200" y="369659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Legal and accounting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6" name="Text 54"/>
          <p:cNvSpPr/>
          <p:nvPr/>
        </p:nvSpPr>
        <p:spPr>
          <a:xfrm>
            <a:off x="9982200" y="364708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7" name="Text 55"/>
          <p:cNvSpPr/>
          <p:nvPr/>
        </p:nvSpPr>
        <p:spPr>
          <a:xfrm>
            <a:off x="10680700" y="364708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8" name="Text 56"/>
          <p:cNvSpPr/>
          <p:nvPr/>
        </p:nvSpPr>
        <p:spPr>
          <a:xfrm>
            <a:off x="6299200" y="398611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Livestock agriculture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9" name="Text 57"/>
          <p:cNvSpPr/>
          <p:nvPr/>
        </p:nvSpPr>
        <p:spPr>
          <a:xfrm>
            <a:off x="9982200" y="393660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0" name="Text 58"/>
          <p:cNvSpPr/>
          <p:nvPr/>
        </p:nvSpPr>
        <p:spPr>
          <a:xfrm>
            <a:off x="10680700" y="393660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1" name="Text 59"/>
          <p:cNvSpPr/>
          <p:nvPr/>
        </p:nvSpPr>
        <p:spPr>
          <a:xfrm>
            <a:off x="6299200" y="4275634"/>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Machinery and equipment 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2" name="Text 60"/>
          <p:cNvSpPr/>
          <p:nvPr/>
        </p:nvSpPr>
        <p:spPr>
          <a:xfrm>
            <a:off x="9982200" y="422612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3" name="Text 61"/>
          <p:cNvSpPr/>
          <p:nvPr/>
        </p:nvSpPr>
        <p:spPr>
          <a:xfrm>
            <a:off x="10680700" y="422612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4" name="Text 62"/>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Key: VH very high, H high, M medium, L low, VL very low. Source: IBA Toolkit, Stage 1a; scores derived from ENCORE.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STAGE 1A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Sectoral Materiality Screening Tool (2 of 2)</a:t>
            </a:r>
            <a:endParaRPr lang="en-US" sz="2800" dirty="0"/>
          </a:p>
        </p:txBody>
      </p:sp>
      <p:sp>
        <p:nvSpPr>
          <p:cNvPr id="4" name="Text 2"/>
          <p:cNvSpPr/>
          <p:nvPr/>
        </p:nvSpPr>
        <p:spPr>
          <a:xfrm>
            <a:off x="812800" y="1696641"/>
            <a:ext cx="379349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Business activity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44704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51689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Depend.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195947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Maintenance and repair of motor vehicles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44958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51943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199481"/>
            <a:ext cx="3793490" cy="406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Management consultancy, other professional service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4495800" y="224522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5194300" y="224522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262999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Manufacturing minerals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4495800" y="2580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5194300" y="2580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91951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Mining and quarrying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4495800" y="2870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B8432A"/>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5194300" y="2870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2800" y="320903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Printing and reproduction of recorded media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4495800" y="3159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5194300" y="3159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349855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Professional, scientific and technical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4495800" y="3449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5194300" y="3449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3738563"/>
            <a:ext cx="3793490" cy="406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Public administration and defence; compulsory social security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4495800" y="37843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5194300" y="37843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4119562"/>
            <a:ext cx="3793490" cy="406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Publishing, broadcasting, content production and distribution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4495800" y="41653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0" name="Text 28"/>
          <p:cNvSpPr/>
          <p:nvPr/>
        </p:nvSpPr>
        <p:spPr>
          <a:xfrm>
            <a:off x="5194300" y="41653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p:cNvSpPr/>
          <p:nvPr/>
        </p:nvSpPr>
        <p:spPr>
          <a:xfrm>
            <a:off x="812800" y="455007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Real estate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Text 30"/>
          <p:cNvSpPr/>
          <p:nvPr/>
        </p:nvSpPr>
        <p:spPr>
          <a:xfrm>
            <a:off x="4495800" y="450056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3" name="Text 31"/>
          <p:cNvSpPr/>
          <p:nvPr/>
        </p:nvSpPr>
        <p:spPr>
          <a:xfrm>
            <a:off x="5194300" y="4500563"/>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Text 32"/>
          <p:cNvSpPr/>
          <p:nvPr/>
        </p:nvSpPr>
        <p:spPr>
          <a:xfrm>
            <a:off x="6299200" y="1696641"/>
            <a:ext cx="379349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Business activity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5" name="Text 33"/>
          <p:cNvSpPr/>
          <p:nvPr/>
        </p:nvSpPr>
        <p:spPr>
          <a:xfrm>
            <a:off x="99568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6" name="Text 34"/>
          <p:cNvSpPr/>
          <p:nvPr/>
        </p:nvSpPr>
        <p:spPr>
          <a:xfrm>
            <a:off x="10655300" y="1696641"/>
            <a:ext cx="749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Depend.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7" name="Text 35"/>
          <p:cNvSpPr/>
          <p:nvPr/>
        </p:nvSpPr>
        <p:spPr>
          <a:xfrm>
            <a:off x="6299200" y="195947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Renting and leasing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8" name="Text 36"/>
          <p:cNvSpPr/>
          <p:nvPr/>
        </p:nvSpPr>
        <p:spPr>
          <a:xfrm>
            <a:off x="99822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9" name="Text 37"/>
          <p:cNvSpPr/>
          <p:nvPr/>
        </p:nvSpPr>
        <p:spPr>
          <a:xfrm>
            <a:off x="10680700" y="190996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0" name="Text 38"/>
          <p:cNvSpPr/>
          <p:nvPr/>
        </p:nvSpPr>
        <p:spPr>
          <a:xfrm>
            <a:off x="6299200" y="2248991"/>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Rubber and plastics 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1" name="Text 39"/>
          <p:cNvSpPr/>
          <p:nvPr/>
        </p:nvSpPr>
        <p:spPr>
          <a:xfrm>
            <a:off x="9982200" y="2199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2" name="Text 40"/>
          <p:cNvSpPr/>
          <p:nvPr/>
        </p:nvSpPr>
        <p:spPr>
          <a:xfrm>
            <a:off x="10680700" y="219948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3" name="Text 41"/>
          <p:cNvSpPr/>
          <p:nvPr/>
        </p:nvSpPr>
        <p:spPr>
          <a:xfrm>
            <a:off x="6299200" y="2489002"/>
            <a:ext cx="3793490" cy="406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Telecommunications, computing infrastructure, and other IT services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4" name="Text 42"/>
          <p:cNvSpPr/>
          <p:nvPr/>
        </p:nvSpPr>
        <p:spPr>
          <a:xfrm>
            <a:off x="9982200" y="253474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5" name="Text 43"/>
          <p:cNvSpPr/>
          <p:nvPr/>
        </p:nvSpPr>
        <p:spPr>
          <a:xfrm>
            <a:off x="10680700" y="2534741"/>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6" name="Text 44"/>
          <p:cNvSpPr/>
          <p:nvPr/>
        </p:nvSpPr>
        <p:spPr>
          <a:xfrm>
            <a:off x="6299200" y="291951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Textiles, apparel, leather and footwear 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7" name="Text 45"/>
          <p:cNvSpPr/>
          <p:nvPr/>
        </p:nvSpPr>
        <p:spPr>
          <a:xfrm>
            <a:off x="9982200" y="2870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8" name="Text 46"/>
          <p:cNvSpPr/>
          <p:nvPr/>
        </p:nvSpPr>
        <p:spPr>
          <a:xfrm>
            <a:off x="10680700" y="287000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49" name="Text 47"/>
          <p:cNvSpPr/>
          <p:nvPr/>
        </p:nvSpPr>
        <p:spPr>
          <a:xfrm>
            <a:off x="6299200" y="320903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Transportation and storage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0" name="Text 48"/>
          <p:cNvSpPr/>
          <p:nvPr/>
        </p:nvSpPr>
        <p:spPr>
          <a:xfrm>
            <a:off x="9982200" y="3159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1" name="Text 49"/>
          <p:cNvSpPr/>
          <p:nvPr/>
        </p:nvSpPr>
        <p:spPr>
          <a:xfrm>
            <a:off x="10680700" y="315952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D3DFEE"/>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2" name="Text 50"/>
          <p:cNvSpPr/>
          <p:nvPr/>
        </p:nvSpPr>
        <p:spPr>
          <a:xfrm>
            <a:off x="6299200" y="3449042"/>
            <a:ext cx="3793490" cy="4064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Water supply; sewerage, waste management and remediation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3" name="Text 51"/>
          <p:cNvSpPr/>
          <p:nvPr/>
        </p:nvSpPr>
        <p:spPr>
          <a:xfrm>
            <a:off x="9982200" y="349478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E390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4" name="Text 52"/>
          <p:cNvSpPr/>
          <p:nvPr/>
        </p:nvSpPr>
        <p:spPr>
          <a:xfrm>
            <a:off x="10680700" y="349478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5" name="Text 53"/>
          <p:cNvSpPr/>
          <p:nvPr/>
        </p:nvSpPr>
        <p:spPr>
          <a:xfrm>
            <a:off x="6299200" y="3879552"/>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Wholesale and retail trade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6" name="Text 54"/>
          <p:cNvSpPr/>
          <p:nvPr/>
        </p:nvSpPr>
        <p:spPr>
          <a:xfrm>
            <a:off x="9982200" y="3830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7" name="Text 55"/>
          <p:cNvSpPr/>
          <p:nvPr/>
        </p:nvSpPr>
        <p:spPr>
          <a:xfrm>
            <a:off x="10680700" y="383004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6F9BDB"/>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8" name="Text 56"/>
          <p:cNvSpPr/>
          <p:nvPr/>
        </p:nvSpPr>
        <p:spPr>
          <a:xfrm>
            <a:off x="6299200" y="4169073"/>
            <a:ext cx="3793490" cy="215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Wood product manufacturing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9" name="Text 57"/>
          <p:cNvSpPr/>
          <p:nvPr/>
        </p:nvSpPr>
        <p:spPr>
          <a:xfrm>
            <a:off x="9982200" y="411956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0" name="Text 58"/>
          <p:cNvSpPr/>
          <p:nvPr/>
        </p:nvSpPr>
        <p:spPr>
          <a:xfrm>
            <a:off x="10680700" y="4119562"/>
            <a:ext cx="698500" cy="289520"/>
          </a:xfrm>
          <a:custGeom>
            <a:avLst/>
            <a:gdLst/>
            <a:ahLst/>
            <a:cxnLst/>
            <a:rect l="l" t="t" r="r" b="b"/>
            <a:pathLst>
              <a:path w="698500" h="289520">
                <a:moveTo>
                  <a:pt x="38100" y="0"/>
                </a:moveTo>
                <a:lnTo>
                  <a:pt x="660400" y="0"/>
                </a:lnTo>
                <a:arcTo wR="38100" hR="38100" stAng="16200000" swAng="5400000"/>
                <a:lnTo>
                  <a:pt x="698500" y="251420"/>
                </a:lnTo>
                <a:arcTo wR="38100" hR="38100" stAng="0" swAng="5400000"/>
                <a:lnTo>
                  <a:pt x="38100" y="289520"/>
                </a:lnTo>
                <a:arcTo wR="38100" hR="38100" stAng="5400000" swAng="5400000"/>
                <a:lnTo>
                  <a:pt x="0" y="38100"/>
                </a:lnTo>
                <a:arcTo wR="38100" hR="38100" stAng="10800000" swAng="5400000"/>
                <a:close/>
              </a:path>
            </a:pathLst>
          </a:custGeom>
          <a:solidFill>
            <a:srgbClr val="F1C463"/>
          </a:solidFill>
          <a:ln/>
        </p:spPr>
        <p:txBody>
          <a:bodyPr wrap="square" lIns="0" tIns="38100" rIns="0" bIns="127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1" name="Text 59"/>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Key: VH very high, H high, M medium, L low, VL very low. Two activity names shortened. Annex 2 breaks each score down by category.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WHERE THE SCORES COME FROM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ENCORE, and how a law firm might use it</a:t>
            </a:r>
            <a:endParaRPr lang="en-US" sz="2800" dirty="0"/>
          </a:p>
        </p:txBody>
      </p:sp>
      <p:sp>
        <p:nvSpPr>
          <p:cNvPr id="4" name="Shape 2"/>
          <p:cNvSpPr/>
          <p:nvPr/>
        </p:nvSpPr>
        <p:spPr>
          <a:xfrm>
            <a:off x="815975" y="1750616"/>
            <a:ext cx="5187950" cy="1324570"/>
          </a:xfrm>
          <a:prstGeom prst="roundRect">
            <a:avLst>
              <a:gd name="adj" fmla="val 551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22350" y="195699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What it is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22350" y="2251621"/>
            <a:ext cx="4918456"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 free online tool from Global Canopy, UNEP FI and UNEP-WCMC. It rates how economic activities depend on ecosystem services and put pressure on nature.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Shape 5"/>
          <p:cNvSpPr/>
          <p:nvPr/>
        </p:nvSpPr>
        <p:spPr>
          <a:xfrm>
            <a:off x="6188075" y="1750616"/>
            <a:ext cx="5187950" cy="1324570"/>
          </a:xfrm>
          <a:prstGeom prst="roundRect">
            <a:avLst>
              <a:gd name="adj" fmla="val 551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8" name="Text 6"/>
          <p:cNvSpPr/>
          <p:nvPr/>
        </p:nvSpPr>
        <p:spPr>
          <a:xfrm>
            <a:off x="6394450" y="195699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How the Toolkit uses it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6394450" y="2251621"/>
            <a:ext cx="4918456"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Toolkit has already condensed ENCORE's ratings into 35 business activities and two scores. Stage 1a needs no access to ENCORE.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Shape 8"/>
          <p:cNvSpPr/>
          <p:nvPr/>
        </p:nvSpPr>
        <p:spPr>
          <a:xfrm>
            <a:off x="815975" y="3259336"/>
            <a:ext cx="5187950" cy="1118840"/>
          </a:xfrm>
          <a:prstGeom prst="roundRect">
            <a:avLst>
              <a:gd name="adj" fmla="val 6527"/>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1" name="Text 9"/>
          <p:cNvSpPr/>
          <p:nvPr/>
        </p:nvSpPr>
        <p:spPr>
          <a:xfrm>
            <a:off x="1022350" y="346571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When to open it directly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1022350" y="3760341"/>
            <a:ext cx="4918456"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For a priority client: to see what drives a score, to look up a narrower activity such as a specific crop, or to frame due diligence questions.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Shape 11"/>
          <p:cNvSpPr/>
          <p:nvPr/>
        </p:nvSpPr>
        <p:spPr>
          <a:xfrm>
            <a:off x="6188075" y="3259336"/>
            <a:ext cx="5187950" cy="1118840"/>
          </a:xfrm>
          <a:prstGeom prst="roundRect">
            <a:avLst>
              <a:gd name="adj" fmla="val 6527"/>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4" name="Text 12"/>
          <p:cNvSpPr/>
          <p:nvPr/>
        </p:nvSpPr>
        <p:spPr>
          <a:xfrm>
            <a:off x="6394450" y="3465711"/>
            <a:ext cx="4918456"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What it does not do</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6394450" y="3760341"/>
            <a:ext cx="4918456"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It is sector-level and global. It says nothing about a particular company or the place where it operates.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ENCORE: Exploring Natural Capital Opportunities, Risks and Exposure. Its 2024 upgrade covers 271 economic activities.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STAGE 1B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Six nature governance categories</a:t>
            </a:r>
            <a:endParaRPr lang="en-US" sz="2800" dirty="0"/>
          </a:p>
        </p:txBody>
      </p:sp>
      <p:sp>
        <p:nvSpPr>
          <p:cNvPr id="4" name="Text 2"/>
          <p:cNvSpPr/>
          <p:nvPr/>
        </p:nvSpPr>
        <p:spPr>
          <a:xfrm>
            <a:off x="812800" y="1747441"/>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Category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2717800" y="1747441"/>
            <a:ext cx="274701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Level of maturity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5384800" y="1747441"/>
            <a:ext cx="617423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Simplified description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1960761"/>
            <a:ext cx="1905000" cy="340320"/>
          </a:xfrm>
          <a:prstGeom prst="roundRect">
            <a:avLst>
              <a:gd name="adj" fmla="val 11195"/>
            </a:avLst>
          </a:prstGeom>
          <a:solidFill>
            <a:srgbClr val="B8432A"/>
          </a:solidFill>
          <a:ln/>
        </p:spPr>
        <p:txBody>
          <a:bodyPr wrap="square" lIns="115841" tIns="52341" rIns="65041" bIns="269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 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2717800" y="2031851"/>
            <a:ext cx="274701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Limited response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5384800" y="2031851"/>
            <a:ext cx="617423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No public disclosure of nature-related risks, impacts, or commitments.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329011"/>
            <a:ext cx="1905000" cy="340320"/>
          </a:xfrm>
          <a:prstGeom prst="roundRect">
            <a:avLst>
              <a:gd name="adj" fmla="val 11195"/>
            </a:avLst>
          </a:prstGeom>
          <a:solidFill>
            <a:srgbClr val="E39063"/>
          </a:solidFill>
          <a:ln/>
        </p:spPr>
        <p:txBody>
          <a:bodyPr wrap="square" lIns="115841" tIns="52341" rIns="65041" bIns="269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2. Starter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2717800" y="2301081"/>
            <a:ext cx="2747010" cy="4215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Acknowledgment and initial transparency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5384800" y="2400102"/>
            <a:ext cx="617423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Undertakes some voluntary CDP nature reporting.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2697262"/>
            <a:ext cx="1905000" cy="340320"/>
          </a:xfrm>
          <a:prstGeom prst="roundRect">
            <a:avLst>
              <a:gd name="adj" fmla="val 11195"/>
            </a:avLst>
          </a:prstGeom>
          <a:solidFill>
            <a:srgbClr val="F1C463"/>
          </a:solidFill>
          <a:ln/>
        </p:spPr>
        <p:txBody>
          <a:bodyPr wrap="square" lIns="115841" tIns="52341" rIns="65041" bIns="269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3. Foundation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2717800" y="2768352"/>
            <a:ext cx="274701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Financial risk management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5384800" y="2768352"/>
            <a:ext cx="617423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Voluntary TNFD reporting on nature-related financial risks.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3037582"/>
            <a:ext cx="1905000" cy="340320"/>
          </a:xfrm>
          <a:prstGeom prst="roundRect">
            <a:avLst>
              <a:gd name="adj" fmla="val 11195"/>
            </a:avLst>
          </a:prstGeom>
          <a:solidFill>
            <a:srgbClr val="D3DFEE"/>
          </a:solidFill>
          <a:ln/>
        </p:spPr>
        <p:txBody>
          <a:bodyPr wrap="square" lIns="115841" tIns="52341" rIns="65041" bIns="269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4. 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2717800" y="3108672"/>
            <a:ext cx="274701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Impact identification and action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5384800" y="3108672"/>
            <a:ext cx="617423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Publicly disclosed nature-related impacts and science-based targets for nature.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2800" y="3377902"/>
            <a:ext cx="1905000" cy="340320"/>
          </a:xfrm>
          <a:prstGeom prst="roundRect">
            <a:avLst>
              <a:gd name="adj" fmla="val 11195"/>
            </a:avLst>
          </a:prstGeom>
          <a:solidFill>
            <a:srgbClr val="C9CFDB"/>
          </a:solidFill>
          <a:ln/>
        </p:spPr>
        <p:txBody>
          <a:bodyPr wrap="square" lIns="115841" tIns="52341" rIns="65041" bIns="269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5. Strategist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2717800" y="3448993"/>
            <a:ext cx="274701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Full business integration and ambition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5384800" y="3448993"/>
            <a:ext cx="617423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Targets integrated into governance and strategy, regular progress reporting.</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3718223"/>
            <a:ext cx="1905000" cy="340320"/>
          </a:xfrm>
          <a:prstGeom prst="roundRect">
            <a:avLst>
              <a:gd name="adj" fmla="val 11195"/>
            </a:avLst>
          </a:prstGeom>
          <a:solidFill>
            <a:srgbClr val="CFE5CF"/>
          </a:solidFill>
          <a:ln/>
        </p:spPr>
        <p:txBody>
          <a:bodyPr wrap="square" lIns="115841" tIns="52341" rIns="65041" bIns="269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6. Leader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2717800" y="3789313"/>
            <a:ext cx="274701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Full transparency and advocacy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5384800" y="3789313"/>
            <a:ext cx="617423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Full outcome reporting, transparency on lobbying and advocacy.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4312543"/>
            <a:ext cx="1088339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category is assigned from publicly available information, not from questions put to the client.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IBA Toolkit, Stage 1b simplified table. Annex 3 gives the detailed criteria and the legal rationale for each next step.</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ANNEX 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Where to find each answer</a:t>
            </a:r>
            <a:endParaRPr lang="en-US" sz="2800" dirty="0"/>
          </a:p>
        </p:txBody>
      </p:sp>
      <p:sp>
        <p:nvSpPr>
          <p:cNvPr id="4" name="Text 2"/>
          <p:cNvSpPr/>
          <p:nvPr/>
        </p:nvSpPr>
        <p:spPr>
          <a:xfrm>
            <a:off x="812800" y="1747441"/>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Question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2082800" y="1747441"/>
            <a:ext cx="95752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Public information source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1960761"/>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Q1</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2082800" y="1960761"/>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Company website, annual and sustainability reports, ISSB or CDP disclosures.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2174081"/>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Q2</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2082800" y="2174081"/>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CDP Scores website, for biodiversity, forests or water.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387402"/>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Q3 and Q4b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2082800" y="2387402"/>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Sustainability or annual report with an explicit TNFD reference; the SBTN Target Tracker for validated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2800" y="2600722"/>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Q4a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2082800" y="2600722"/>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TNFD impact materiality discussion of the company's impacts on nature, or a GRI 101 or GRI 304 biodiversity report.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812800" y="2814042"/>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Q5a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2082800" y="2814042"/>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Annual updates showing progress against science-based targets with specific metrics.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3027363"/>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Q5b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2082800" y="3027363"/>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 Nature Transition Plan with goals, targets, actions and timelines. Rights-based means explicit community consultation.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812800" y="3240683"/>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Q6a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2082800" y="3240683"/>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Policy pages or lobbying disclosures on alignment with the Global Biodiversity Framework. InfluenceMap may add data.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812800" y="3454003"/>
            <a:ext cx="13208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Q6b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2082800" y="3454003"/>
            <a:ext cx="9575292"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Several years of transition plan reporting, compared for annual progress and updated, more ambitious targets.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STAGE 2A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The strategic priority dashboard</a:t>
            </a:r>
            <a:endParaRPr lang="en-US" sz="2800" dirty="0"/>
          </a:p>
        </p:txBody>
      </p:sp>
      <p:sp>
        <p:nvSpPr>
          <p:cNvPr id="4" name="Text 2"/>
          <p:cNvSpPr/>
          <p:nvPr/>
        </p:nvSpPr>
        <p:spPr>
          <a:xfrm>
            <a:off x="812800" y="1747441"/>
            <a:ext cx="10883392" cy="523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Cross-reference each client's governance category with its sector scores to find the clients offering the greatest opportunity for immediate advisory work or long-term relationship development.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812800" y="2499221"/>
            <a:ext cx="375424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 name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4432300" y="2499221"/>
            <a:ext cx="8763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5257800" y="2499221"/>
            <a:ext cx="1193800" cy="238720"/>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Dependency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6426200" y="2499221"/>
            <a:ext cx="1638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Governance stage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8013700" y="249922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of firm revenue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9474200" y="2499221"/>
            <a:ext cx="196215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Priority notes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812800" y="2745532"/>
            <a:ext cx="3754247"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Client A (Mining Co)</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4457700" y="2712541"/>
            <a:ext cx="825500" cy="314920"/>
          </a:xfrm>
          <a:custGeom>
            <a:avLst/>
            <a:gdLst/>
            <a:ahLst/>
            <a:cxnLst/>
            <a:rect l="l" t="t" r="r" b="b"/>
            <a:pathLst>
              <a:path w="825500" h="314920">
                <a:moveTo>
                  <a:pt x="38100" y="0"/>
                </a:moveTo>
                <a:lnTo>
                  <a:pt x="787400" y="0"/>
                </a:lnTo>
                <a:arcTo wR="38100" hR="38100" stAng="16200000" swAng="5400000"/>
                <a:lnTo>
                  <a:pt x="825500" y="276820"/>
                </a:lnTo>
                <a:arcTo wR="38100" hR="38100" stAng="0" swAng="5400000"/>
                <a:lnTo>
                  <a:pt x="38100" y="314920"/>
                </a:lnTo>
                <a:arcTo wR="38100" hR="38100" stAng="5400000" swAng="5400000"/>
                <a:lnTo>
                  <a:pt x="0" y="38100"/>
                </a:lnTo>
                <a:arcTo wR="38100" hR="38100" stAng="10800000" swAng="5400000"/>
                <a:close/>
              </a:path>
            </a:pathLst>
          </a:custGeom>
          <a:solidFill>
            <a:srgbClr val="B8432A"/>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VH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5283200" y="2712541"/>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6426200" y="2712541"/>
            <a:ext cx="1587500" cy="314920"/>
          </a:xfrm>
          <a:prstGeom prst="roundRect">
            <a:avLst>
              <a:gd name="adj" fmla="val 12098"/>
            </a:avLst>
          </a:prstGeom>
          <a:solidFill>
            <a:srgbClr val="F1C463"/>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Foundation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8013700" y="276334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Firm to enter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9474200" y="2745532"/>
            <a:ext cx="196215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High priority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812800" y="3060452"/>
            <a:ext cx="3754247"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Client B (Machine manufacturer)</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4457700" y="3027462"/>
            <a:ext cx="825500" cy="314920"/>
          </a:xfrm>
          <a:custGeom>
            <a:avLst/>
            <a:gdLst/>
            <a:ahLst/>
            <a:cxnLst/>
            <a:rect l="l" t="t" r="r" b="b"/>
            <a:pathLst>
              <a:path w="825500" h="314920">
                <a:moveTo>
                  <a:pt x="38100" y="0"/>
                </a:moveTo>
                <a:lnTo>
                  <a:pt x="787400" y="0"/>
                </a:lnTo>
                <a:arcTo wR="38100" hR="38100" stAng="16200000" swAng="5400000"/>
                <a:lnTo>
                  <a:pt x="8255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5283200" y="302746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6426200" y="3027462"/>
            <a:ext cx="1587500" cy="314920"/>
          </a:xfrm>
          <a:prstGeom prst="roundRect">
            <a:avLst>
              <a:gd name="adj" fmla="val 12098"/>
            </a:avLst>
          </a:prstGeom>
          <a:solidFill>
            <a:srgbClr val="B8432A"/>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Pre-alignment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8013700" y="3078262"/>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Firm to enter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9474200" y="3060452"/>
            <a:ext cx="196215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Medium-high priority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812800" y="3375372"/>
            <a:ext cx="3754247"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Client C (Pharma Co)</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4457700" y="3342382"/>
            <a:ext cx="825500" cy="314920"/>
          </a:xfrm>
          <a:custGeom>
            <a:avLst/>
            <a:gdLst/>
            <a:ahLst/>
            <a:cxnLst/>
            <a:rect l="l" t="t" r="r" b="b"/>
            <a:pathLst>
              <a:path w="825500" h="314920">
                <a:moveTo>
                  <a:pt x="38100" y="0"/>
                </a:moveTo>
                <a:lnTo>
                  <a:pt x="787400" y="0"/>
                </a:lnTo>
                <a:arcTo wR="38100" hR="38100" stAng="16200000" swAng="5400000"/>
                <a:lnTo>
                  <a:pt x="8255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5283200" y="334238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E390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6426200" y="3342382"/>
            <a:ext cx="1587500" cy="314920"/>
          </a:xfrm>
          <a:prstGeom prst="roundRect">
            <a:avLst>
              <a:gd name="adj" fmla="val 12098"/>
            </a:avLst>
          </a:prstGeom>
          <a:solidFill>
            <a:srgbClr val="D3DFEE"/>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8013700" y="3393182"/>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Firm to enter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9474200" y="3375372"/>
            <a:ext cx="196215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Medium priority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812800" y="3690293"/>
            <a:ext cx="3754247"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Client D (Real Estate)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30" name="Text 28"/>
          <p:cNvSpPr/>
          <p:nvPr/>
        </p:nvSpPr>
        <p:spPr>
          <a:xfrm>
            <a:off x="4457700" y="3657302"/>
            <a:ext cx="825500" cy="314920"/>
          </a:xfrm>
          <a:custGeom>
            <a:avLst/>
            <a:gdLst/>
            <a:ahLst/>
            <a:cxnLst/>
            <a:rect l="l" t="t" r="r" b="b"/>
            <a:pathLst>
              <a:path w="825500" h="314920">
                <a:moveTo>
                  <a:pt x="38100" y="0"/>
                </a:moveTo>
                <a:lnTo>
                  <a:pt x="787400" y="0"/>
                </a:lnTo>
                <a:arcTo wR="38100" hR="38100" stAng="16200000" swAng="5400000"/>
                <a:lnTo>
                  <a:pt x="825500" y="276820"/>
                </a:lnTo>
                <a:arcTo wR="38100" hR="38100" stAng="0" swAng="5400000"/>
                <a:lnTo>
                  <a:pt x="38100" y="314920"/>
                </a:lnTo>
                <a:arcTo wR="38100" hR="38100" stAng="5400000" swAng="5400000"/>
                <a:lnTo>
                  <a:pt x="0" y="38100"/>
                </a:lnTo>
                <a:arcTo wR="38100" hR="38100" stAng="10800000" swAng="5400000"/>
                <a:close/>
              </a:path>
            </a:pathLst>
          </a:custGeom>
          <a:solidFill>
            <a:srgbClr val="F1C463"/>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1" name="Text 29"/>
          <p:cNvSpPr/>
          <p:nvPr/>
        </p:nvSpPr>
        <p:spPr>
          <a:xfrm>
            <a:off x="5283200" y="3657302"/>
            <a:ext cx="1143000" cy="314920"/>
          </a:xfrm>
          <a:custGeom>
            <a:avLst/>
            <a:gdLst/>
            <a:ahLst/>
            <a:cxnLst/>
            <a:rect l="l" t="t" r="r" b="b"/>
            <a:pathLst>
              <a:path w="1143000" h="314920">
                <a:moveTo>
                  <a:pt x="38100" y="0"/>
                </a:moveTo>
                <a:lnTo>
                  <a:pt x="1104900" y="0"/>
                </a:lnTo>
                <a:arcTo wR="38100" hR="38100" stAng="16200000" swAng="5400000"/>
                <a:lnTo>
                  <a:pt x="1143000" y="276820"/>
                </a:lnTo>
                <a:arcTo wR="38100" hR="38100" stAng="0" swAng="5400000"/>
                <a:lnTo>
                  <a:pt x="38100" y="314920"/>
                </a:lnTo>
                <a:arcTo wR="38100" hR="38100" stAng="5400000" swAng="5400000"/>
                <a:lnTo>
                  <a:pt x="0" y="38100"/>
                </a:lnTo>
                <a:arcTo wR="38100" hR="38100" stAng="10800000" swAng="5400000"/>
                <a:close/>
              </a:path>
            </a:pathLst>
          </a:custGeom>
          <a:solidFill>
            <a:srgbClr val="D3DFEE"/>
          </a:solidFill>
          <a:ln/>
        </p:spPr>
        <p:txBody>
          <a:bodyPr wrap="square" lIns="0" tIns="50800" rIns="0" bIns="25400" rtlCol="0" anchor="t">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2" name="Text 30"/>
          <p:cNvSpPr/>
          <p:nvPr/>
        </p:nvSpPr>
        <p:spPr>
          <a:xfrm>
            <a:off x="6426200" y="3657302"/>
            <a:ext cx="1587500" cy="314920"/>
          </a:xfrm>
          <a:prstGeom prst="roundRect">
            <a:avLst>
              <a:gd name="adj" fmla="val 12098"/>
            </a:avLst>
          </a:prstGeom>
          <a:solidFill>
            <a:srgbClr val="D3DFEE"/>
          </a:solidFill>
          <a:ln/>
        </p:spPr>
        <p:txBody>
          <a:bodyPr wrap="square" lIns="90441" tIns="39641" rIns="39641" bIns="14241"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Impact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3" name="Text 31"/>
          <p:cNvSpPr/>
          <p:nvPr/>
        </p:nvSpPr>
        <p:spPr>
          <a:xfrm>
            <a:off x="8013700" y="3708102"/>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Firm to enter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4" name="Text 32"/>
          <p:cNvSpPr/>
          <p:nvPr/>
        </p:nvSpPr>
        <p:spPr>
          <a:xfrm>
            <a:off x="9474200" y="3690293"/>
            <a:ext cx="1962150"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Lower priority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35" name="Text 33"/>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IBA Toolkit, Stage 2a illustrative example. The revenue column is left blank in the Toolkit.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TOOLKIT EXTRACT · STAGE 2B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Quantifying the portfolio distribution</a:t>
            </a:r>
            <a:endParaRPr lang="en-US" sz="2800" dirty="0"/>
          </a:p>
        </p:txBody>
      </p:sp>
      <p:sp>
        <p:nvSpPr>
          <p:cNvPr id="4" name="Text 2"/>
          <p:cNvSpPr/>
          <p:nvPr/>
        </p:nvSpPr>
        <p:spPr>
          <a:xfrm>
            <a:off x="812800" y="174744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1</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1371600" y="1747441"/>
            <a:ext cx="5381503"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Aggregate client data</a:t>
            </a: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on sectoral indicators and on nature governance.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237986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2</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371600" y="2379861"/>
            <a:ext cx="5381503" cy="7454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Calculate each category by revenue percentage</a:t>
            </a: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not client count: by governance category, by impact indicator and by dependency indicator.</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325229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3</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1371600" y="3252291"/>
            <a:ext cx="5381503"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Create visual summaries</a:t>
            </a: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three charts showing the share of the client portfolio in each category.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3884712"/>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4</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371600" y="3884712"/>
            <a:ext cx="5381503"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Identify strategic patterns</a:t>
            </a: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in the result.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Shape 10"/>
          <p:cNvSpPr/>
          <p:nvPr/>
        </p:nvSpPr>
        <p:spPr>
          <a:xfrm>
            <a:off x="7005935" y="1750616"/>
            <a:ext cx="4370090" cy="2382341"/>
          </a:xfrm>
          <a:prstGeom prst="roundRect">
            <a:avLst>
              <a:gd name="adj" fmla="val 3065"/>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3" name="Text 11"/>
          <p:cNvSpPr/>
          <p:nvPr/>
        </p:nvSpPr>
        <p:spPr>
          <a:xfrm>
            <a:off x="7263110" y="2007791"/>
            <a:ext cx="3971412"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Patterns to look for</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7263110" y="2365921"/>
            <a:ext cx="3971412"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What percentage of revenue comes from clients who have not started to align their business to a nature positive transition?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7263110" y="3110111"/>
            <a:ext cx="3971412" cy="2311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What percentage comes from high-risk sectors?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7263110" y="3442841"/>
            <a:ext cx="3971412" cy="2311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Where are your biggest opportunities concentrated?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Source: IBA Toolkit, Stage 2b. The Toolkit illustrates step 3 with three fictional pie charts.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EF1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BUSINESS DEVELOPMENT · STAGE 3</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From dashboard to client conversation</a:t>
            </a:r>
            <a:endParaRPr lang="en-US" sz="2800" dirty="0"/>
          </a:p>
        </p:txBody>
      </p:sp>
      <p:sp>
        <p:nvSpPr>
          <p:cNvPr id="4" name="Text 2"/>
          <p:cNvSpPr/>
          <p:nvPr/>
        </p:nvSpPr>
        <p:spPr>
          <a:xfrm>
            <a:off x="812800" y="174744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Client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2273300" y="1747441"/>
            <a:ext cx="623963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Opening line, adapted from the Toolkit's starters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331200" y="1747441"/>
            <a:ext cx="31394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Nature Value Add offered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196076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Cordillera (A)</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2273300" y="1960761"/>
            <a:ext cx="6239637"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"We're seeing water stress emerging as a material concern in your sector. We can help you address it through governance and contracts."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8331200" y="1960761"/>
            <a:ext cx="3139440"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Water stewardship and contingency clauses in supplier contracts; flood and drought risk-sharing terms.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57795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Threadwell (B)</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2273300" y="2577951"/>
            <a:ext cx="6239637"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"Material nature-related risks can be relevant to directors' duties of care. We can advise on how you might navigate these risks."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331200" y="2577951"/>
            <a:ext cx="3139440"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Board briefing on water dependency; supplier water and traceability terms.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2989411"/>
            <a:ext cx="15113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Kilele (D)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2273300" y="2989411"/>
            <a:ext cx="6239637"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"Many organisations are exploring legal operationalisation of sustainability commitments. We're well placed to support this."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8331200" y="2989411"/>
            <a:ext cx="3139440"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Nature-related covenants and KPIs in agri-lending and sustainability-linked loans.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3654871"/>
            <a:ext cx="1088339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Then record it: the number of matters with Nature Value Add, the form it took, the revenue attached and client feedback.</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The Toolkit is a business development and strategy resource, not a compliance tool or a basis for refusing clients.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ADAPTING THE METHOD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When clients do not report publicly</a:t>
            </a:r>
            <a:endParaRPr lang="en-US" sz="2800" dirty="0"/>
          </a:p>
        </p:txBody>
      </p:sp>
      <p:sp>
        <p:nvSpPr>
          <p:cNvPr id="4" name="Shape 2"/>
          <p:cNvSpPr/>
          <p:nvPr/>
        </p:nvSpPr>
        <p:spPr>
          <a:xfrm>
            <a:off x="815975" y="1750616"/>
            <a:ext cx="5175250" cy="2439591"/>
          </a:xfrm>
          <a:prstGeom prst="roundRect">
            <a:avLst>
              <a:gd name="adj" fmla="val 299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5" name="Text 3"/>
          <p:cNvSpPr/>
          <p:nvPr/>
        </p:nvSpPr>
        <p:spPr>
          <a:xfrm>
            <a:off x="1047750" y="198239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Stage 1b: governance category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1047750" y="2315121"/>
            <a:ext cx="4853051"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Apply the tree as written.</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No public nature disclosure means Pre-alignment at the first question.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047750" y="2828181"/>
            <a:ext cx="4853051"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Record the basis.</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Separate "no public reporting" from "reports, but nothing on nature".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1047750" y="3341241"/>
            <a:ext cx="4853051" cy="6425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Note indirect sources.</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Group reports, lender disclosures, certifications and environmental licences, as a note, not a category change.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Shape 7"/>
          <p:cNvSpPr/>
          <p:nvPr/>
        </p:nvSpPr>
        <p:spPr>
          <a:xfrm>
            <a:off x="6200775" y="1750616"/>
            <a:ext cx="5175250" cy="2439591"/>
          </a:xfrm>
          <a:prstGeom prst="roundRect">
            <a:avLst>
              <a:gd name="adj" fmla="val 2993"/>
            </a:avLst>
          </a:prstGeom>
          <a:solidFill>
            <a:srgbClr val="FFFFFF"/>
          </a:solidFill>
          <a:ln w="6350">
            <a:solidFill>
              <a:srgbClr val="D9DED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800" b="0" i="0" u="none" strike="noStrike" kern="1200" cap="none" spc="0" normalizeH="0" baseline="0" noProof="0">
              <a:ln>
                <a:noFill/>
              </a:ln>
              <a:solidFill>
                <a:srgbClr val="0F1E35"/>
              </a:solidFill>
              <a:effectLst/>
              <a:uLnTx/>
              <a:uFillTx/>
              <a:latin typeface="Arial"/>
              <a:ea typeface="+mn-ea"/>
              <a:cs typeface="+mn-cs"/>
            </a:endParaRPr>
          </a:p>
        </p:txBody>
      </p:sp>
      <p:sp>
        <p:nvSpPr>
          <p:cNvPr id="10" name="Text 8"/>
          <p:cNvSpPr/>
          <p:nvPr/>
        </p:nvSpPr>
        <p:spPr>
          <a:xfrm>
            <a:off x="6432550" y="1982391"/>
            <a:ext cx="4853051" cy="25653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Signal column: from disclosure to exposure</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6432550" y="2315121"/>
            <a:ext cx="4853051"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Sector peers.</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Are listed companies in the same sector flagging El Niño or water risk?</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6432550" y="2828181"/>
            <a:ext cx="4853051"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Annex 2 breakdown.</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Is the sector's dependency score driven by water-related categories?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6432550" y="3341241"/>
            <a:ext cx="4853051" cy="4368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Location.</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Do operations or key suppliers sit in regions with forecast drought or flood?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812800" y="4447381"/>
            <a:ext cx="10883392" cy="523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KE"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Prioritize </a:t>
            </a: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sector scores, location and revenue share, and the next step is to ask the client directly.</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PUTTING IT IN PLACE · 2 OF 3</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Building the team from people already in the firm</a:t>
            </a:r>
            <a:endParaRPr lang="en-US" sz="2800" dirty="0"/>
          </a:p>
        </p:txBody>
      </p:sp>
      <p:sp>
        <p:nvSpPr>
          <p:cNvPr id="4" name="Text 2"/>
          <p:cNvSpPr/>
          <p:nvPr/>
        </p:nvSpPr>
        <p:spPr>
          <a:xfrm>
            <a:off x="812800" y="1722041"/>
            <a:ext cx="26162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Job to be done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3352800" y="1722041"/>
            <a:ext cx="413359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In a small firm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7366000" y="1722041"/>
            <a:ext cx="413359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In a medium-sized firm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1935361"/>
            <a:ext cx="261620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Sponsor and sign off</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3352800" y="1935361"/>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Managing partner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7366000" y="1935361"/>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 nominated partner on the management committee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133451"/>
            <a:ext cx="261620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Own the process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3352800" y="2133451"/>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Practice manager or an interested associate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7366000" y="2133451"/>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Sustainability or knowledge lead</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812800" y="2331541"/>
            <a:ext cx="261620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Score the sector at intake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4" name="Text 12"/>
          <p:cNvSpPr/>
          <p:nvPr/>
        </p:nvSpPr>
        <p:spPr>
          <a:xfrm>
            <a:off x="3352800" y="2331541"/>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Whoever opens client files</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5" name="Text 13"/>
          <p:cNvSpPr/>
          <p:nvPr/>
        </p:nvSpPr>
        <p:spPr>
          <a:xfrm>
            <a:off x="7366000" y="2331541"/>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Client onboarding or conflicts team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6" name="Text 14"/>
          <p:cNvSpPr/>
          <p:nvPr/>
        </p:nvSpPr>
        <p:spPr>
          <a:xfrm>
            <a:off x="812800" y="2529632"/>
            <a:ext cx="261620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Research governance stage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7" name="Text 15"/>
          <p:cNvSpPr/>
          <p:nvPr/>
        </p:nvSpPr>
        <p:spPr>
          <a:xfrm>
            <a:off x="3352800" y="2529632"/>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Trainee or paralegal</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8" name="Text 16"/>
          <p:cNvSpPr/>
          <p:nvPr/>
        </p:nvSpPr>
        <p:spPr>
          <a:xfrm>
            <a:off x="7366000" y="2529632"/>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Trainee, paralegal or knowledge lawyer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19" name="Text 17"/>
          <p:cNvSpPr/>
          <p:nvPr/>
        </p:nvSpPr>
        <p:spPr>
          <a:xfrm>
            <a:off x="812800" y="2727722"/>
            <a:ext cx="2616200" cy="4215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Build dashboard and signal column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0" name="Text 18"/>
          <p:cNvSpPr/>
          <p:nvPr/>
        </p:nvSpPr>
        <p:spPr>
          <a:xfrm>
            <a:off x="3352800" y="2727722"/>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The process owner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1" name="Text 19"/>
          <p:cNvSpPr/>
          <p:nvPr/>
        </p:nvSpPr>
        <p:spPr>
          <a:xfrm>
            <a:off x="7366000" y="2727722"/>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Business development or marketing analyst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2" name="Text 20"/>
          <p:cNvSpPr/>
          <p:nvPr/>
        </p:nvSpPr>
        <p:spPr>
          <a:xfrm>
            <a:off x="812800" y="3123902"/>
            <a:ext cx="261620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Check confidentiality</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3" name="Text 21"/>
          <p:cNvSpPr/>
          <p:nvPr/>
        </p:nvSpPr>
        <p:spPr>
          <a:xfrm>
            <a:off x="3352800" y="3123902"/>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Partner responsible for compliance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4" name="Text 22"/>
          <p:cNvSpPr/>
          <p:nvPr/>
        </p:nvSpPr>
        <p:spPr>
          <a:xfrm>
            <a:off x="7366000" y="3123902"/>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Risk and compliance team, with a disputes lawyer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5" name="Text 23"/>
          <p:cNvSpPr/>
          <p:nvPr/>
        </p:nvSpPr>
        <p:spPr>
          <a:xfrm>
            <a:off x="812800" y="3321993"/>
            <a:ext cx="2616200"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Hold the client conversation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6" name="Text 24"/>
          <p:cNvSpPr/>
          <p:nvPr/>
        </p:nvSpPr>
        <p:spPr>
          <a:xfrm>
            <a:off x="3352800" y="3321993"/>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Relationship partner</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7" name="Text 25"/>
          <p:cNvSpPr/>
          <p:nvPr/>
        </p:nvSpPr>
        <p:spPr>
          <a:xfrm>
            <a:off x="7366000" y="3321993"/>
            <a:ext cx="4133596" cy="2234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Relationship partner, with business development</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28" name="Text 26"/>
          <p:cNvSpPr/>
          <p:nvPr/>
        </p:nvSpPr>
        <p:spPr>
          <a:xfrm>
            <a:off x="812800" y="3748683"/>
            <a:ext cx="10883392"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Nobody is hired. In a small firm one person may hold three of these jobs; what matters is that each has a name against it.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29" name="Text 27"/>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Jobs follow the Toolkit's "who should use which stage" guidance. The split by firm size is a suggestion.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FOR YOUR OWN FIRM</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Five questions to take back</a:t>
            </a:r>
            <a:endParaRPr lang="en-US" sz="2800" dirty="0"/>
          </a:p>
        </p:txBody>
      </p:sp>
      <p:sp>
        <p:nvSpPr>
          <p:cNvPr id="4" name="Text 2"/>
          <p:cNvSpPr/>
          <p:nvPr/>
        </p:nvSpPr>
        <p:spPr>
          <a:xfrm>
            <a:off x="812800" y="179824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1</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1219200" y="1798241"/>
            <a:ext cx="10464800"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Which of your top 20 clients mentioned El Niño, drought or water stress in their last reporting cycle, and which exposed clients did not?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227826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2</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1219200" y="2278261"/>
            <a:ext cx="10464800"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Where does a Stage 1a sector score understate real exposure through customers, suppliers or a loan book?</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2529681"/>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3</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1219200" y="2529681"/>
            <a:ext cx="10464800"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What share of your revenue sits with Pre-alignment or Starter clients in high-dependency sectors?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0" name="Text 8"/>
          <p:cNvSpPr/>
          <p:nvPr/>
        </p:nvSpPr>
        <p:spPr>
          <a:xfrm>
            <a:off x="812800" y="2781102"/>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4</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11" name="Text 9"/>
          <p:cNvSpPr/>
          <p:nvPr/>
        </p:nvSpPr>
        <p:spPr>
          <a:xfrm>
            <a:off x="1219200" y="2781102"/>
            <a:ext cx="10464800"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Which other recurring signals could become a dashboard column: water-stress disclosures, biodiversity regulation, commodity price shocks?</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
        <p:nvSpPr>
          <p:cNvPr id="12" name="Text 10"/>
          <p:cNvSpPr/>
          <p:nvPr/>
        </p:nvSpPr>
        <p:spPr>
          <a:xfrm>
            <a:off x="812800" y="3261122"/>
            <a:ext cx="457200" cy="2768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8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705B"/>
                </a:solidFill>
                <a:effectLst/>
                <a:uLnTx/>
                <a:uFillTx/>
                <a:latin typeface="Georgia" pitchFamily="18" charset="0"/>
                <a:ea typeface="Georgia" pitchFamily="18" charset="-122"/>
                <a:cs typeface="Georgia" pitchFamily="18" charset="-120"/>
              </a:rPr>
              <a:t>5</a:t>
            </a:r>
            <a:endParaRPr kumimoji="0" lang="en-US" sz="1800" b="0" i="0" u="none" strike="noStrike" kern="1200" cap="none" spc="0" normalizeH="0" baseline="0" noProof="0" dirty="0">
              <a:ln>
                <a:noFill/>
              </a:ln>
              <a:solidFill>
                <a:srgbClr val="0F1E35"/>
              </a:solidFill>
              <a:effectLst/>
              <a:uLnTx/>
              <a:uFillTx/>
              <a:latin typeface="Arial"/>
              <a:ea typeface="+mn-ea"/>
              <a:cs typeface="+mn-cs"/>
            </a:endParaRPr>
          </a:p>
        </p:txBody>
      </p:sp>
      <p:sp>
        <p:nvSpPr>
          <p:cNvPr id="13" name="Text 11"/>
          <p:cNvSpPr/>
          <p:nvPr/>
        </p:nvSpPr>
        <p:spPr>
          <a:xfrm>
            <a:off x="1219200" y="3261122"/>
            <a:ext cx="10464800"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Who owns the follow-up, and how will Nature Value Add be recorded so the next review shows revenue impact?</a:t>
            </a:r>
            <a:endParaRPr kumimoji="0" lang="en-US" sz="14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3705B"/>
                </a:solidFill>
                <a:effectLst/>
                <a:uLnTx/>
                <a:uFillTx/>
                <a:latin typeface="Arial" pitchFamily="34" charset="0"/>
                <a:ea typeface="Arial" pitchFamily="34" charset="-122"/>
                <a:cs typeface="Arial" pitchFamily="34" charset="-120"/>
              </a:rPr>
              <a:t>SOURCES AND ATTRIBUTION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3" name="Text 1"/>
          <p:cNvSpPr>
            <a:spLocks noGrp="1"/>
          </p:cNvSpPr>
          <p:nvPr>
            <p:ph type="title"/>
          </p:nvPr>
        </p:nvSpPr>
        <p:spPr>
          <a:xfrm>
            <a:off x="812800" y="11023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0" i="0" dirty="0">
                <a:solidFill>
                  <a:srgbClr val="0F1E35"/>
                </a:solidFill>
                <a:latin typeface="Georgia" pitchFamily="18" charset="0"/>
                <a:ea typeface="Georgia" pitchFamily="18" charset="-122"/>
                <a:cs typeface="Georgia" pitchFamily="18" charset="-120"/>
              </a:rPr>
              <a:t>Where this material comes from</a:t>
            </a:r>
            <a:endParaRPr lang="en-US" sz="2800" dirty="0"/>
          </a:p>
        </p:txBody>
      </p:sp>
      <p:sp>
        <p:nvSpPr>
          <p:cNvPr id="4" name="Text 2"/>
          <p:cNvSpPr/>
          <p:nvPr/>
        </p:nvSpPr>
        <p:spPr>
          <a:xfrm>
            <a:off x="812800" y="1798241"/>
            <a:ext cx="10883392" cy="6653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Toolkit extracts.</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Ramos, J and International Bar Association, Nature-Intelligent Legal Services Toolkit: Strategic Value Creation for Legal Service Providers (LSPs), part of the Nature-Intelligent Legal Services series (2026). Licensed under CC BY-SA 4.0. Extracts are reproduced, shortened or redrawn as marked on each slide.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5" name="Text 3"/>
          <p:cNvSpPr/>
          <p:nvPr/>
        </p:nvSpPr>
        <p:spPr>
          <a:xfrm>
            <a:off x="812800" y="2590602"/>
            <a:ext cx="10883392"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Sector scores.</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Derived by the Toolkit from the ENCORE database, © ENCORE Partners (Global Canopy, UNEP FI and UNEP-WCMC), 2024. ENCORE upgrade details from </a:t>
            </a:r>
            <a:r>
              <a:rPr kumimoji="0" lang="en-US" sz="1200" b="0" i="0" u="sng"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NordSIP</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July 2024.</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6" name="Text 4"/>
          <p:cNvSpPr/>
          <p:nvPr/>
        </p:nvSpPr>
        <p:spPr>
          <a:xfrm>
            <a:off x="812800" y="3169642"/>
            <a:ext cx="10883392"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Market signal.</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Simon Jessop and Praveen Paramasivam, </a:t>
            </a:r>
            <a:r>
              <a:rPr kumimoji="0" lang="en-US" sz="1200" b="0" i="0" u="sng"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Corporate concern over El Nino hits multi-year high</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Reuters, 14 August 2026. EY Netherlands, </a:t>
            </a:r>
            <a:r>
              <a:rPr kumimoji="0" lang="en-US" sz="1200" b="0" i="0" u="sng"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What a record El Niño could potentially mean for European businesses</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5 October 2026.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7" name="Text 5"/>
          <p:cNvSpPr/>
          <p:nvPr/>
        </p:nvSpPr>
        <p:spPr>
          <a:xfrm>
            <a:off x="812800" y="3748683"/>
            <a:ext cx="10883392"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Additional data.</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Accountability Accelerator, EBP and SBTN, The Business Case for Science-Based Targets (September 2026); CDP Fact Sheet (2025); IFRS Foundation jurisdictional profiles on ISSB adoption; ENCORE country profile, United Kingdom (May 2026).</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8" name="Text 6"/>
          <p:cNvSpPr/>
          <p:nvPr/>
        </p:nvSpPr>
        <p:spPr>
          <a:xfrm>
            <a:off x="812800" y="4327723"/>
            <a:ext cx="10883392"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Companion guides.</a:t>
            </a:r>
            <a:r>
              <a:rPr kumimoji="0" lang="en-US" sz="1200" b="0" i="0" u="none" strike="noStrike" kern="1200" cap="none" spc="0" normalizeH="0" baseline="0" noProof="0" dirty="0">
                <a:ln>
                  <a:noFill/>
                </a:ln>
                <a:solidFill>
                  <a:srgbClr val="0F1E35"/>
                </a:solidFill>
                <a:effectLst/>
                <a:uLnTx/>
                <a:uFillTx/>
                <a:latin typeface="Arial" pitchFamily="34" charset="0"/>
                <a:ea typeface="Arial" pitchFamily="34" charset="-122"/>
                <a:cs typeface="Arial" pitchFamily="34" charset="-120"/>
              </a:rPr>
              <a:t> Legal Nature Risk and Opportunity: A Business Case Guide; Nature-Intelligent Legal Advisory and Clause Guide (International Bar Association).</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
        <p:nvSpPr>
          <p:cNvPr id="9" name="Text 7"/>
          <p:cNvSpPr/>
          <p:nvPr/>
        </p:nvSpPr>
        <p:spPr>
          <a:xfrm>
            <a:off x="812800" y="4906764"/>
            <a:ext cx="10883392"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Case study.</a:t>
            </a:r>
            <a:r>
              <a:rPr kumimoji="0" lang="en-US" sz="1200" b="0" i="0" u="none" strike="noStrike" kern="1200" cap="none" spc="0" normalizeH="0" baseline="0" noProof="0" dirty="0">
                <a:ln>
                  <a:noFill/>
                </a:ln>
                <a:solidFill>
                  <a:srgbClr val="44506A"/>
                </a:solidFill>
                <a:effectLst/>
                <a:uLnTx/>
                <a:uFillTx/>
                <a:latin typeface="Arial" pitchFamily="34" charset="0"/>
                <a:ea typeface="Arial" pitchFamily="34" charset="-122"/>
                <a:cs typeface="Arial" pitchFamily="34" charset="-120"/>
              </a:rPr>
              <a:t> Meridian Legal LLP, its clients, their governance stages, revenue shares and disclosure findings are fictional and for illustration only. Nothing here is legal advice.</a:t>
            </a:r>
            <a:endParaRPr kumimoji="0" lang="en-US" sz="1200" b="0" i="0" u="none" strike="noStrike" kern="1200" cap="none" spc="0" normalizeH="0" baseline="0" noProof="0" dirty="0">
              <a:ln>
                <a:noFill/>
              </a:ln>
              <a:solidFill>
                <a:srgbClr val="0F1E35"/>
              </a:solidFill>
              <a:effectLst/>
              <a:uLnTx/>
              <a:uFillTx/>
              <a:latin typeface="Arial"/>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426E"/>
      </a:dk2>
      <a:lt2>
        <a:srgbClr val="D8D8D8"/>
      </a:lt2>
      <a:accent1>
        <a:srgbClr val="00426E"/>
      </a:accent1>
      <a:accent2>
        <a:srgbClr val="538D22"/>
      </a:accent2>
      <a:accent3>
        <a:srgbClr val="577CAF"/>
      </a:accent3>
      <a:accent4>
        <a:srgbClr val="826190"/>
      </a:accent4>
      <a:accent5>
        <a:srgbClr val="A03D3C"/>
      </a:accent5>
      <a:accent6>
        <a:srgbClr val="CEE5C6"/>
      </a:accent6>
      <a:hlink>
        <a:srgbClr val="00426E"/>
      </a:hlink>
      <a:folHlink>
        <a:srgbClr val="0006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2E9320F-10BE-FC45-A4AA-AC320FE9FD8A}" vid="{F258829E-7273-6D4B-BE52-55DCCD846547}"/>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Is the Market Already Telling Us Something? Toolkit Case Study">
  <a:themeElements>
    <a:clrScheme name="Is the Market Already Telling Us Something? Toolkit Case Study">
      <a:dk1>
        <a:srgbClr val="0F1E35"/>
      </a:dk1>
      <a:lt1>
        <a:srgbClr val="F7F6F2"/>
      </a:lt1>
      <a:dk2>
        <a:srgbClr val="495464"/>
      </a:dk2>
      <a:lt2>
        <a:srgbClr val="E0E0DF"/>
      </a:lt2>
      <a:accent1>
        <a:srgbClr val="23705B"/>
      </a:accent1>
      <a:accent2>
        <a:srgbClr val="F1C463"/>
      </a:accent2>
      <a:accent3>
        <a:srgbClr val="E39063"/>
      </a:accent3>
      <a:accent4>
        <a:srgbClr val="B8432A"/>
      </a:accent4>
      <a:accent5>
        <a:srgbClr val="6F9BDB"/>
      </a:accent5>
      <a:accent6>
        <a:srgbClr val="3AB5B0"/>
      </a:accent6>
      <a:hlink>
        <a:srgbClr val="0563C1"/>
      </a:hlink>
      <a:folHlink>
        <a:srgbClr val="954F72"/>
      </a:folHlink>
    </a:clrScheme>
    <a:fontScheme name="Is the Market Already Telling Us Something? Toolkit Case Stu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60E091A3F5784FB5772BFE68CFB435" ma:contentTypeVersion="12" ma:contentTypeDescription="Create a new document." ma:contentTypeScope="" ma:versionID="9ce7af6256675f127cfdd3598bbfd054">
  <xsd:schema xmlns:xsd="http://www.w3.org/2001/XMLSchema" xmlns:xs="http://www.w3.org/2001/XMLSchema" xmlns:p="http://schemas.microsoft.com/office/2006/metadata/properties" xmlns:ns2="e7013c20-68e1-4cfc-82dd-edb48a90c241" xmlns:ns3="6bb3d74d-08a7-4695-a3b2-ed43d5e0c132" targetNamespace="http://schemas.microsoft.com/office/2006/metadata/properties" ma:root="true" ma:fieldsID="f324ede06b14f6a9d3b451c816a8d9fc" ns2:_="" ns3:_="">
    <xsd:import namespace="e7013c20-68e1-4cfc-82dd-edb48a90c241"/>
    <xsd:import namespace="6bb3d74d-08a7-4695-a3b2-ed43d5e0c1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013c20-68e1-4cfc-82dd-edb48a90c2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6044dc0-f4f3-4bbb-8197-fc6e2dc1bf2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bb3d74d-08a7-4695-a3b2-ed43d5e0c13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05ed275-f547-4902-9440-a5b637d6dd0e}" ma:internalName="TaxCatchAll" ma:showField="CatchAllData" ma:web="6bb3d74d-08a7-4695-a3b2-ed43d5e0c1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013c20-68e1-4cfc-82dd-edb48a90c241">
      <Terms xmlns="http://schemas.microsoft.com/office/infopath/2007/PartnerControls"/>
    </lcf76f155ced4ddcb4097134ff3c332f>
    <TaxCatchAll xmlns="6bb3d74d-08a7-4695-a3b2-ed43d5e0c132" xsi:nil="true"/>
  </documentManagement>
</p:properties>
</file>

<file path=customXml/itemProps1.xml><?xml version="1.0" encoding="utf-8"?>
<ds:datastoreItem xmlns:ds="http://schemas.openxmlformats.org/officeDocument/2006/customXml" ds:itemID="{48C21ABD-D30C-4814-A78B-20DD38F00707}">
  <ds:schemaRefs>
    <ds:schemaRef ds:uri="6bb3d74d-08a7-4695-a3b2-ed43d5e0c132"/>
    <ds:schemaRef ds:uri="e7013c20-68e1-4cfc-82dd-edb48a90c2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A76AFE-26CE-48A4-9FA7-1110D96B64F0}">
  <ds:schemaRefs>
    <ds:schemaRef ds:uri="http://schemas.microsoft.com/sharepoint/v3/contenttype/forms"/>
  </ds:schemaRefs>
</ds:datastoreItem>
</file>

<file path=customXml/itemProps3.xml><?xml version="1.0" encoding="utf-8"?>
<ds:datastoreItem xmlns:ds="http://schemas.openxmlformats.org/officeDocument/2006/customXml" ds:itemID="{AC7134D6-13F6-43D4-8DD3-B2F5AC07213A}">
  <ds:schemaRefs>
    <ds:schemaRef ds:uri="e7013c20-68e1-4cfc-82dd-edb48a90c241"/>
    <ds:schemaRef ds:uri="http://www.w3.org/XML/1998/namespace"/>
    <ds:schemaRef ds:uri="http://purl.org/dc/terms/"/>
    <ds:schemaRef ds:uri="http://purl.org/dc/elements/1.1/"/>
    <ds:schemaRef ds:uri="http://schemas.microsoft.com/office/2006/documentManagement/types"/>
    <ds:schemaRef ds:uri="http://schemas.microsoft.com/office/2006/metadata/properties"/>
    <ds:schemaRef ds:uri="http://purl.org/dc/dcmitype/"/>
    <ds:schemaRef ds:uri="http://schemas.microsoft.com/office/infopath/2007/PartnerControls"/>
    <ds:schemaRef ds:uri="http://schemas.openxmlformats.org/package/2006/metadata/core-properties"/>
    <ds:schemaRef ds:uri="6bb3d74d-08a7-4695-a3b2-ed43d5e0c132"/>
  </ds:schemaRefs>
</ds:datastoreItem>
</file>

<file path=docProps/app.xml><?xml version="1.0" encoding="utf-8"?>
<Properties xmlns="http://schemas.openxmlformats.org/officeDocument/2006/extended-properties" xmlns:vt="http://schemas.openxmlformats.org/officeDocument/2006/docPropsVTypes">
  <Template>Office Theme</Template>
  <TotalTime>26</TotalTime>
  <Words>9577</Words>
  <Application>Microsoft Macintosh PowerPoint</Application>
  <PresentationFormat>Widescreen</PresentationFormat>
  <Paragraphs>917</Paragraphs>
  <Slides>47</Slides>
  <Notes>47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47</vt:i4>
      </vt:variant>
    </vt:vector>
  </HeadingPairs>
  <TitlesOfParts>
    <vt:vector size="56" baseType="lpstr">
      <vt:lpstr>Aptos</vt:lpstr>
      <vt:lpstr>Arial</vt:lpstr>
      <vt:lpstr>Calibri</vt:lpstr>
      <vt:lpstr>Georgia</vt:lpstr>
      <vt:lpstr>Open Sans</vt:lpstr>
      <vt:lpstr>Segoe UI</vt:lpstr>
      <vt:lpstr>Office Theme</vt:lpstr>
      <vt:lpstr>Simple Light</vt:lpstr>
      <vt:lpstr>1_Is the Market Already Telling Us Something? Toolkit Case Study</vt:lpstr>
      <vt:lpstr> Nature-Intelligent Legal Services:  The IBA Series in Action      </vt:lpstr>
      <vt:lpstr>PowerPoint Presentation</vt:lpstr>
      <vt:lpstr>Nature-Intelligent Legal Services: The IBA Series in 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the Market Already Telling Us Something?</vt:lpstr>
      <vt:lpstr>Corporate concern over El Niño is at its highest since 2019</vt:lpstr>
      <vt:lpstr>What an earnings-call spike cannot tell you</vt:lpstr>
      <vt:lpstr>How long-tail effects reach European businesses</vt:lpstr>
      <vt:lpstr>Six areas of business value from science-based targets for nature</vt:lpstr>
      <vt:lpstr>Fewer than half of CDP disclosers report on biodiversity or water</vt:lpstr>
      <vt:lpstr>Over half of domestic value is highly exposed to nature loss in every top CDP country</vt:lpstr>
      <vt:lpstr>Meridian Legal LLP tests its client book against the Toolkit’s Signal Discovery Process  </vt:lpstr>
      <vt:lpstr>The case study sectors disclose far less than manufacturing</vt:lpstr>
      <vt:lpstr>How nature risk shows up in three sectors</vt:lpstr>
      <vt:lpstr>Jurisdictions with finalised ISSB adoption profiles</vt:lpstr>
      <vt:lpstr>Where the 35 sectors sit on impact and dependency</vt:lpstr>
      <vt:lpstr>Meridian's dashboard, with one added column</vt:lpstr>
      <vt:lpstr>Yes. And the Toolkit finds a client the market has missed</vt:lpstr>
      <vt:lpstr>Using El Niño to open the client conversation</vt:lpstr>
      <vt:lpstr>Three pathways into firm governance</vt:lpstr>
      <vt:lpstr>Appendix</vt:lpstr>
      <vt:lpstr>Four Meridian clients, scored by sector alone</vt:lpstr>
      <vt:lpstr>Nature governance decision tree</vt:lpstr>
      <vt:lpstr>Where each client leaves the decision tree</vt:lpstr>
      <vt:lpstr>35% of firm revenue sits with the four exposed clients</vt:lpstr>
      <vt:lpstr>Sectoral Materiality Screening Tool (1 of 2)</vt:lpstr>
      <vt:lpstr>Sectoral Materiality Screening Tool (2 of 2)</vt:lpstr>
      <vt:lpstr>ENCORE, and how a law firm might use it</vt:lpstr>
      <vt:lpstr>Six nature governance categories</vt:lpstr>
      <vt:lpstr>Where to find each answer</vt:lpstr>
      <vt:lpstr>The strategic priority dashboard</vt:lpstr>
      <vt:lpstr>Quantifying the portfolio distribution</vt:lpstr>
      <vt:lpstr>From dashboard to client conversation</vt:lpstr>
      <vt:lpstr>When clients do not report publicly</vt:lpstr>
      <vt:lpstr>Building the team from people already in the firm</vt:lpstr>
      <vt:lpstr>Five questions to take back</vt:lpstr>
      <vt:lpstr>Where this material comes from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Camilla Haycock</dc:creator>
  <cp:lastModifiedBy>Beth Palmer</cp:lastModifiedBy>
  <cp:revision>2</cp:revision>
  <dcterms:created xsi:type="dcterms:W3CDTF">2024-07-16T09:07:25Z</dcterms:created>
  <dcterms:modified xsi:type="dcterms:W3CDTF">2026-11-03T09:46:25Z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0x0101009F60E091A3F5784FB5772BFE68CFB435</vt:lpwstr>
  </property>
  <property fmtid="{D5CDD505-2E9C-101B-9397-08002B2CF9AE}" pid="3" name="MediaServiceImageTags">
    <vt:lpwstr/>
  </property>
</Properties>
</file>